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69" r:id="rId4"/>
    <p:sldId id="366" r:id="rId5"/>
    <p:sldId id="376" r:id="rId6"/>
    <p:sldId id="263" r:id="rId7"/>
    <p:sldId id="267" r:id="rId8"/>
    <p:sldId id="264" r:id="rId9"/>
    <p:sldId id="268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454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43" r:id="rId38"/>
    <p:sldId id="404" r:id="rId39"/>
    <p:sldId id="405" r:id="rId40"/>
    <p:sldId id="444" r:id="rId41"/>
    <p:sldId id="407" r:id="rId42"/>
    <p:sldId id="408" r:id="rId43"/>
    <p:sldId id="409" r:id="rId44"/>
    <p:sldId id="445" r:id="rId45"/>
    <p:sldId id="411" r:id="rId46"/>
    <p:sldId id="412" r:id="rId47"/>
    <p:sldId id="446" r:id="rId48"/>
    <p:sldId id="414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4" r:id="rId58"/>
    <p:sldId id="423" r:id="rId59"/>
    <p:sldId id="463" r:id="rId60"/>
    <p:sldId id="425" r:id="rId61"/>
    <p:sldId id="426" r:id="rId62"/>
    <p:sldId id="427" r:id="rId63"/>
    <p:sldId id="428" r:id="rId64"/>
    <p:sldId id="429" r:id="rId65"/>
    <p:sldId id="430" r:id="rId66"/>
    <p:sldId id="431" r:id="rId67"/>
    <p:sldId id="432" r:id="rId68"/>
    <p:sldId id="433" r:id="rId69"/>
    <p:sldId id="434" r:id="rId70"/>
    <p:sldId id="435" r:id="rId71"/>
    <p:sldId id="436" r:id="rId72"/>
    <p:sldId id="437" r:id="rId73"/>
    <p:sldId id="438" r:id="rId74"/>
    <p:sldId id="439" r:id="rId75"/>
    <p:sldId id="440" r:id="rId76"/>
    <p:sldId id="441" r:id="rId77"/>
    <p:sldId id="442" r:id="rId78"/>
    <p:sldId id="447" r:id="rId79"/>
    <p:sldId id="450" r:id="rId80"/>
    <p:sldId id="448" r:id="rId81"/>
    <p:sldId id="449" r:id="rId82"/>
    <p:sldId id="451" r:id="rId83"/>
    <p:sldId id="452" r:id="rId84"/>
    <p:sldId id="453" r:id="rId85"/>
    <p:sldId id="455" r:id="rId86"/>
    <p:sldId id="456" r:id="rId87"/>
    <p:sldId id="462" r:id="rId88"/>
    <p:sldId id="457" r:id="rId89"/>
    <p:sldId id="461" r:id="rId90"/>
    <p:sldId id="458" r:id="rId91"/>
    <p:sldId id="459" r:id="rId92"/>
    <p:sldId id="460" r:id="rId93"/>
    <p:sldId id="279" r:id="rId94"/>
    <p:sldId id="280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3EF-DFAE-4A28-8159-2F0A4DE3CA6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28F-CAF8-47B3-894E-C2DE44BB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3EF-DFAE-4A28-8159-2F0A4DE3CA6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28F-CAF8-47B3-894E-C2DE44BB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3EF-DFAE-4A28-8159-2F0A4DE3CA6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28F-CAF8-47B3-894E-C2DE44BB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3EF-DFAE-4A28-8159-2F0A4DE3CA6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28F-CAF8-47B3-894E-C2DE44BB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3EF-DFAE-4A28-8159-2F0A4DE3CA6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28F-CAF8-47B3-894E-C2DE44BB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3EF-DFAE-4A28-8159-2F0A4DE3CA6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28F-CAF8-47B3-894E-C2DE44BB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3EF-DFAE-4A28-8159-2F0A4DE3CA6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28F-CAF8-47B3-894E-C2DE44BB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3EF-DFAE-4A28-8159-2F0A4DE3CA6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28F-CAF8-47B3-894E-C2DE44BB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3EF-DFAE-4A28-8159-2F0A4DE3CA6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28F-CAF8-47B3-894E-C2DE44BB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3EF-DFAE-4A28-8159-2F0A4DE3CA6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28F-CAF8-47B3-894E-C2DE44BB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A3EF-DFAE-4A28-8159-2F0A4DE3CA6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28F-CAF8-47B3-894E-C2DE44BB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FA3EF-DFAE-4A28-8159-2F0A4DE3CA6E}" type="datetimeFigureOut">
              <a:rPr lang="en-US" smtClean="0"/>
              <a:pPr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6A28F-CAF8-47B3-894E-C2DE44BB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resaL\Desktop\2015%20StarTalk&#26149;&#23395;&#30740;&#32722;&#26371;\&#20302;&#32068;\Taiwanese%20Popcorn%20Chicken%20-%20&#40573;&#37221;&#38622;%20(Y&#225;n%20s&#363;%20j&#299;)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resaL\Desktop\2015%20StarTalk&#26149;&#23395;&#30740;&#32722;&#26371;\&#20302;&#32068;\&#23470;&#20445;&#38622;&#19969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8763000" cy="373379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9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介绍中国菜</a:t>
            </a:r>
            <a:r>
              <a:rPr lang="en-US" altLang="zh-TW" sz="9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altLang="zh-TW" sz="9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altLang="zh-TW" sz="9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zh-TW" altLang="en-US" sz="9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一</a:t>
            </a:r>
            <a:r>
              <a:rPr lang="en-US" altLang="zh-CN" sz="9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)</a:t>
            </a:r>
            <a:r>
              <a:rPr lang="zh-TW" altLang="en-US" sz="9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zh-TW" altLang="en-US" sz="9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endParaRPr lang="en-US" sz="96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21336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7200" b="1" dirty="0" smtClean="0">
                <a:solidFill>
                  <a:srgbClr val="FFFF00"/>
                </a:solidFill>
              </a:rPr>
              <a:t>五味：</a:t>
            </a:r>
            <a:endParaRPr lang="en-US" altLang="zh-TW" sz="7200" b="1" dirty="0" smtClean="0">
              <a:solidFill>
                <a:srgbClr val="FFFF00"/>
              </a:solidFill>
            </a:endParaRPr>
          </a:p>
          <a:p>
            <a:r>
              <a:rPr lang="zh-TW" altLang="en-US" sz="7200" b="1" dirty="0" smtClean="0">
                <a:solidFill>
                  <a:srgbClr val="FFFF00"/>
                </a:solidFill>
              </a:rPr>
              <a:t>酸甜苦辣咸</a:t>
            </a:r>
            <a:endParaRPr lang="en-US" sz="7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r>
              <a:rPr lang="zh-TW" altLang="en-US" sz="9600" b="1" dirty="0" smtClean="0">
                <a:solidFill>
                  <a:srgbClr val="FFFF00"/>
                </a:solidFill>
              </a:rPr>
              <a:t>酸</a:t>
            </a:r>
            <a:r>
              <a:rPr lang="en-US" altLang="zh-TW" sz="9600" b="1" dirty="0" smtClean="0">
                <a:solidFill>
                  <a:srgbClr val="FFFF00"/>
                </a:solidFill>
              </a:rPr>
              <a:t/>
            </a:r>
            <a:br>
              <a:rPr lang="en-US" altLang="zh-TW" sz="9600" b="1" dirty="0" smtClean="0">
                <a:solidFill>
                  <a:srgbClr val="FFFF00"/>
                </a:solidFill>
              </a:rPr>
            </a:br>
            <a:r>
              <a:rPr lang="en-US" altLang="zh-TW" sz="9600" b="1" dirty="0" err="1" smtClean="0">
                <a:solidFill>
                  <a:schemeClr val="bg1"/>
                </a:solidFill>
              </a:rPr>
              <a:t>su</a:t>
            </a:r>
            <a:r>
              <a:rPr lang="en-US" altLang="zh-CN" sz="9600" b="1" dirty="0" err="1" smtClean="0">
                <a:solidFill>
                  <a:schemeClr val="bg1"/>
                </a:solidFill>
              </a:rPr>
              <a:t>ā</a:t>
            </a:r>
            <a:r>
              <a:rPr lang="en-US" altLang="zh-TW" sz="9600" b="1" dirty="0" err="1" smtClean="0">
                <a:solidFill>
                  <a:schemeClr val="bg1"/>
                </a:solidFill>
              </a:rPr>
              <a:t>n</a:t>
            </a:r>
            <a:endParaRPr lang="en-US" sz="9600" dirty="0" smtClean="0">
              <a:solidFill>
                <a:schemeClr val="bg1"/>
              </a:solidFill>
              <a:latin typeface="Arial" charset="0"/>
              <a:ea typeface="汉鼎简楷体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9" name="Content Placeholder 4" descr="酸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Content Placeholder 4" descr="酸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1534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4" descr="酸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3058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Content Placeholder 4" descr="酸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914400"/>
            <a:ext cx="6477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Content Placeholder 4" descr="酸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304800"/>
            <a:ext cx="75438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10000"/>
          </a:xfrm>
        </p:spPr>
        <p:txBody>
          <a:bodyPr/>
          <a:lstStyle/>
          <a:p>
            <a:r>
              <a:rPr lang="zh-TW" altLang="en-US" sz="9600" b="1" dirty="0" smtClean="0">
                <a:solidFill>
                  <a:srgbClr val="FFFF00"/>
                </a:solidFill>
              </a:rPr>
              <a:t>甜</a:t>
            </a:r>
            <a:r>
              <a:rPr lang="en-US" altLang="zh-TW" sz="9600" b="1" dirty="0" smtClean="0">
                <a:solidFill>
                  <a:srgbClr val="FFFF00"/>
                </a:solidFill>
              </a:rPr>
              <a:t/>
            </a:r>
            <a:br>
              <a:rPr lang="en-US" altLang="zh-TW" sz="9600" b="1" dirty="0" smtClean="0">
                <a:solidFill>
                  <a:srgbClr val="FFFF00"/>
                </a:solidFill>
              </a:rPr>
            </a:br>
            <a:r>
              <a:rPr lang="en-US" altLang="zh-TW" sz="9600" b="1" dirty="0" err="1" smtClean="0">
                <a:solidFill>
                  <a:schemeClr val="bg1"/>
                </a:solidFill>
              </a:rPr>
              <a:t>ti</a:t>
            </a:r>
            <a:r>
              <a:rPr lang="en-US" altLang="zh-CN" sz="9600" b="1" dirty="0" err="1" smtClean="0">
                <a:solidFill>
                  <a:schemeClr val="bg1"/>
                </a:solidFill>
              </a:rPr>
              <a:t>á</a:t>
            </a:r>
            <a:r>
              <a:rPr lang="en-US" altLang="zh-TW" sz="9600" b="1" dirty="0" err="1" smtClean="0">
                <a:solidFill>
                  <a:schemeClr val="bg1"/>
                </a:solidFill>
              </a:rPr>
              <a:t>n</a:t>
            </a:r>
            <a:endParaRPr lang="en-US" sz="9600" dirty="0" smtClean="0">
              <a:solidFill>
                <a:schemeClr val="bg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2819400" cy="1096963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Content Placeholder 4" descr="甜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600"/>
            <a:ext cx="82296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Content Placeholder 4" descr="甜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2296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057400"/>
          </a:xfrm>
        </p:spPr>
        <p:txBody>
          <a:bodyPr>
            <a:normAutofit/>
          </a:bodyPr>
          <a:lstStyle/>
          <a:p>
            <a:r>
              <a:rPr lang="zh-CN" altLang="en-US" sz="80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娄老师中文班</a:t>
            </a:r>
            <a:endParaRPr lang="en-US" altLang="zh-CN" sz="8000" b="1" dirty="0" smtClean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3505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900" b="1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Chinese I, II, III, AP</a:t>
            </a:r>
          </a:p>
          <a:p>
            <a:pPr algn="ctr">
              <a:buNone/>
            </a:pPr>
            <a:endParaRPr lang="en-US" sz="1200" b="1" dirty="0" smtClean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en-US" sz="3900" b="1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El Monte High School</a:t>
            </a:r>
          </a:p>
          <a:p>
            <a:pPr algn="ctr">
              <a:buNone/>
            </a:pPr>
            <a:endParaRPr lang="en-US" sz="1200" b="1" dirty="0" smtClean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en-US" sz="3900" b="1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EM Union High School District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7" name="Content Placeholder 4" descr="甜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28600"/>
            <a:ext cx="62484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962400"/>
          </a:xfrm>
        </p:spPr>
        <p:txBody>
          <a:bodyPr/>
          <a:lstStyle/>
          <a:p>
            <a:r>
              <a:rPr lang="zh-TW" altLang="en-US" sz="9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苦</a:t>
            </a:r>
            <a:r>
              <a:rPr lang="en-US" altLang="zh-TW" sz="9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altLang="zh-TW" sz="9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altLang="zh-TW" sz="9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</a:t>
            </a:r>
            <a:r>
              <a:rPr lang="en-US" altLang="zh-CN" sz="9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ǔ</a:t>
            </a:r>
            <a:endParaRPr lang="en-US" sz="9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457200" y="5486400"/>
            <a:ext cx="1524000" cy="639763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Content Placeholder 4" descr="苦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81000"/>
            <a:ext cx="71628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Content Placeholder 4" descr="苦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304800"/>
            <a:ext cx="73152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麻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52400"/>
            <a:ext cx="53340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Content Placeholder 4" descr="苦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304800"/>
            <a:ext cx="67818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r>
              <a:rPr lang="zh-TW" altLang="en-US" sz="9600" b="1" dirty="0" smtClean="0">
                <a:solidFill>
                  <a:srgbClr val="FFFF00"/>
                </a:solidFill>
              </a:rPr>
              <a:t>辣</a:t>
            </a:r>
            <a:r>
              <a:rPr lang="en-US" altLang="zh-TW" sz="9600" b="1" dirty="0" smtClean="0">
                <a:solidFill>
                  <a:srgbClr val="FFFF00"/>
                </a:solidFill>
              </a:rPr>
              <a:t/>
            </a:r>
            <a:br>
              <a:rPr lang="en-US" altLang="zh-TW" sz="9600" b="1" dirty="0" smtClean="0">
                <a:solidFill>
                  <a:srgbClr val="FFFF00"/>
                </a:solidFill>
              </a:rPr>
            </a:br>
            <a:r>
              <a:rPr lang="en-US" altLang="zh-TW" sz="9600" b="1" dirty="0" err="1" smtClean="0">
                <a:solidFill>
                  <a:schemeClr val="bg1"/>
                </a:solidFill>
              </a:rPr>
              <a:t>l</a:t>
            </a:r>
            <a:r>
              <a:rPr lang="en-US" altLang="zh-CN" sz="9600" b="1" dirty="0" err="1" smtClean="0">
                <a:solidFill>
                  <a:schemeClr val="bg1"/>
                </a:solidFill>
              </a:rPr>
              <a:t>à</a:t>
            </a:r>
            <a:endParaRPr lang="en-US" sz="9600" b="1" dirty="0" smtClean="0">
              <a:solidFill>
                <a:schemeClr val="bg1"/>
              </a:solidFill>
            </a:endParaRP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457200" y="5029200"/>
            <a:ext cx="1143000" cy="1096963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Content Placeholder 4" descr="辣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762000"/>
            <a:ext cx="66294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Content Placeholder 4" descr="辣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28600"/>
            <a:ext cx="73152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Content Placeholder 4" descr="辣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304800"/>
            <a:ext cx="69342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 lvl="0"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1. </a:t>
            </a:r>
            <a:r>
              <a:rPr lang="zh-CN" altLang="en-US" b="1" dirty="0" smtClean="0">
                <a:solidFill>
                  <a:srgbClr val="FFFF00"/>
                </a:solidFill>
              </a:rPr>
              <a:t>学生的语言水平：</a:t>
            </a:r>
            <a:r>
              <a:rPr lang="en-US" altLang="zh-CN" b="1" dirty="0" smtClean="0">
                <a:solidFill>
                  <a:srgbClr val="FFFF00"/>
                </a:solidFill>
              </a:rPr>
              <a:t>Novice-High</a:t>
            </a:r>
            <a:endParaRPr lang="en-US" b="1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2. </a:t>
            </a:r>
            <a:r>
              <a:rPr lang="zh-CN" altLang="en-US" b="1" dirty="0" smtClean="0">
                <a:solidFill>
                  <a:srgbClr val="FFFF00"/>
                </a:solidFill>
              </a:rPr>
              <a:t>年龄：</a:t>
            </a:r>
            <a:r>
              <a:rPr lang="en-US" b="1" dirty="0" smtClean="0">
                <a:solidFill>
                  <a:srgbClr val="FFFF00"/>
                </a:solidFill>
              </a:rPr>
              <a:t>14-17</a:t>
            </a:r>
          </a:p>
          <a:p>
            <a:pPr lvl="0"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3. </a:t>
            </a:r>
            <a:r>
              <a:rPr lang="zh-CN" altLang="en-US" b="1" dirty="0" smtClean="0">
                <a:solidFill>
                  <a:srgbClr val="FFFF00"/>
                </a:solidFill>
              </a:rPr>
              <a:t>年级：</a:t>
            </a:r>
            <a:r>
              <a:rPr lang="en-US" b="1" dirty="0" smtClean="0">
                <a:solidFill>
                  <a:srgbClr val="FFFF00"/>
                </a:solidFill>
              </a:rPr>
              <a:t>9-11</a:t>
            </a:r>
          </a:p>
          <a:p>
            <a:pPr lvl="0"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4. </a:t>
            </a:r>
            <a:r>
              <a:rPr lang="zh-CN" altLang="en-US" b="1" dirty="0" smtClean="0">
                <a:solidFill>
                  <a:srgbClr val="FFFF00"/>
                </a:solidFill>
              </a:rPr>
              <a:t>学生要达到的目标：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Can Do Statement: 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I can interact with others by asking and answering simple questions about Chinese food.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I can introduce 5 Chinese dishes according to its ingredients, seasonings, and how it tastes.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953000"/>
          </a:xfrm>
        </p:spPr>
        <p:txBody>
          <a:bodyPr/>
          <a:lstStyle/>
          <a:p>
            <a:r>
              <a:rPr lang="zh-TW" altLang="en-US" sz="9600" b="1" dirty="0" smtClean="0">
                <a:solidFill>
                  <a:srgbClr val="FFFF00"/>
                </a:solidFill>
              </a:rPr>
              <a:t>咸</a:t>
            </a:r>
            <a:r>
              <a:rPr lang="en-US" altLang="zh-TW" sz="9600" b="1" dirty="0" smtClean="0">
                <a:solidFill>
                  <a:srgbClr val="FFFF00"/>
                </a:solidFill>
              </a:rPr>
              <a:t/>
            </a:r>
            <a:br>
              <a:rPr lang="en-US" altLang="zh-TW" sz="9600" b="1" dirty="0" smtClean="0">
                <a:solidFill>
                  <a:srgbClr val="FFFF00"/>
                </a:solidFill>
              </a:rPr>
            </a:br>
            <a:r>
              <a:rPr lang="en-US" altLang="zh-TW" sz="9600" b="1" dirty="0" err="1" smtClean="0">
                <a:solidFill>
                  <a:schemeClr val="bg1"/>
                </a:solidFill>
              </a:rPr>
              <a:t>xi</a:t>
            </a:r>
            <a:r>
              <a:rPr lang="en-US" altLang="zh-CN" sz="9600" b="1" dirty="0" err="1" smtClean="0">
                <a:solidFill>
                  <a:schemeClr val="bg1"/>
                </a:solidFill>
              </a:rPr>
              <a:t>á</a:t>
            </a:r>
            <a:r>
              <a:rPr lang="en-US" altLang="zh-TW" sz="9600" b="1" dirty="0" err="1" smtClean="0">
                <a:solidFill>
                  <a:schemeClr val="bg1"/>
                </a:solidFill>
              </a:rPr>
              <a:t>n</a:t>
            </a:r>
            <a:endParaRPr lang="en-US" sz="9600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1447800" cy="5635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Content Placeholder 4" descr="鹹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304800"/>
            <a:ext cx="73152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Content Placeholder 4" descr="鹹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304800"/>
            <a:ext cx="66294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Content Placeholder 4" descr="鹹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81000"/>
            <a:ext cx="77724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Content Placeholder 4" descr="鹹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457200"/>
            <a:ext cx="70104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r>
              <a:rPr lang="en-US" altLang="zh-TW" sz="9600" b="1" dirty="0" smtClean="0">
                <a:solidFill>
                  <a:srgbClr val="FFFF00"/>
                </a:solidFill>
              </a:rPr>
              <a:t/>
            </a:r>
            <a:br>
              <a:rPr lang="en-US" altLang="zh-TW" sz="9600" b="1" dirty="0" smtClean="0">
                <a:solidFill>
                  <a:srgbClr val="FFFF00"/>
                </a:solidFill>
              </a:rPr>
            </a:br>
            <a:r>
              <a:rPr lang="zh-CN" altLang="en-US" sz="9600" b="1" dirty="0" smtClean="0">
                <a:solidFill>
                  <a:srgbClr val="FFFF00"/>
                </a:solidFill>
              </a:rPr>
              <a:t>这是什么味道？</a:t>
            </a:r>
            <a:endParaRPr lang="en-US" sz="9600" dirty="0" smtClean="0">
              <a:solidFill>
                <a:srgbClr val="FFFF00"/>
              </a:solidFill>
              <a:latin typeface="Arial" charset="0"/>
              <a:ea typeface="汉鼎简楷体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pPr algn="r"/>
            <a:r>
              <a:rPr lang="zh-TW" altLang="en-US" b="1" smtClean="0">
                <a:solidFill>
                  <a:srgbClr val="FFFF00"/>
                </a:solidFill>
              </a:rPr>
              <a:t>酸</a:t>
            </a:r>
            <a:r>
              <a:rPr lang="en-US" altLang="zh-TW" b="1" smtClean="0">
                <a:solidFill>
                  <a:srgbClr val="FFFF00"/>
                </a:solidFill>
              </a:rPr>
              <a:t/>
            </a:r>
            <a:br>
              <a:rPr lang="en-US" altLang="zh-TW" b="1" smtClean="0">
                <a:solidFill>
                  <a:srgbClr val="FFFF00"/>
                </a:solidFill>
              </a:rPr>
            </a:br>
            <a:r>
              <a:rPr lang="en-US" altLang="zh-TW" b="1" smtClean="0">
                <a:solidFill>
                  <a:srgbClr val="FFFF00"/>
                </a:solidFill>
              </a:rPr>
              <a:t>su</a:t>
            </a:r>
            <a:r>
              <a:rPr lang="en-US" altLang="zh-CN" b="1" smtClean="0">
                <a:solidFill>
                  <a:srgbClr val="FFFF00"/>
                </a:solidFill>
              </a:rPr>
              <a:t>ā</a:t>
            </a:r>
            <a:r>
              <a:rPr lang="en-US" altLang="zh-TW" b="1" smtClean="0">
                <a:solidFill>
                  <a:srgbClr val="FFFF00"/>
                </a:solidFill>
              </a:rPr>
              <a:t>n</a:t>
            </a:r>
            <a:endParaRPr lang="en-US" smtClean="0"/>
          </a:p>
        </p:txBody>
      </p:sp>
      <p:pic>
        <p:nvPicPr>
          <p:cNvPr id="41987" name="Content Placeholder 4" descr="酸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28600"/>
            <a:ext cx="5486400" cy="6629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r>
              <a:rPr lang="en-US" altLang="zh-TW" sz="9600" b="1" dirty="0" smtClean="0">
                <a:solidFill>
                  <a:srgbClr val="FFFF00"/>
                </a:solidFill>
              </a:rPr>
              <a:t/>
            </a:r>
            <a:br>
              <a:rPr lang="en-US" altLang="zh-TW" sz="9600" b="1" dirty="0" smtClean="0">
                <a:solidFill>
                  <a:srgbClr val="FFFF00"/>
                </a:solidFill>
              </a:rPr>
            </a:br>
            <a:r>
              <a:rPr lang="zh-CN" altLang="en-US" sz="9600" b="1" dirty="0" smtClean="0">
                <a:solidFill>
                  <a:srgbClr val="FFFF00"/>
                </a:solidFill>
              </a:rPr>
              <a:t>这是什么味道？</a:t>
            </a:r>
            <a:endParaRPr lang="en-US" sz="9600" dirty="0" smtClean="0">
              <a:solidFill>
                <a:srgbClr val="FFFF00"/>
              </a:solidFill>
              <a:latin typeface="Arial" charset="0"/>
              <a:ea typeface="汉鼎简楷体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algn="r"/>
            <a:r>
              <a:rPr lang="zh-TW" altLang="en-US" b="1" smtClean="0">
                <a:solidFill>
                  <a:srgbClr val="FFFF00"/>
                </a:solidFill>
              </a:rPr>
              <a:t>甜</a:t>
            </a:r>
            <a:r>
              <a:rPr lang="en-US" altLang="zh-TW" b="1" smtClean="0">
                <a:solidFill>
                  <a:srgbClr val="FFFF00"/>
                </a:solidFill>
              </a:rPr>
              <a:t/>
            </a:r>
            <a:br>
              <a:rPr lang="en-US" altLang="zh-TW" b="1" smtClean="0">
                <a:solidFill>
                  <a:srgbClr val="FFFF00"/>
                </a:solidFill>
              </a:rPr>
            </a:br>
            <a:r>
              <a:rPr lang="en-US" altLang="zh-TW" b="1" smtClean="0">
                <a:solidFill>
                  <a:srgbClr val="FFFF00"/>
                </a:solidFill>
              </a:rPr>
              <a:t>ti</a:t>
            </a:r>
            <a:r>
              <a:rPr lang="en-US" altLang="zh-CN" b="1" smtClean="0">
                <a:solidFill>
                  <a:srgbClr val="FFFF00"/>
                </a:solidFill>
              </a:rPr>
              <a:t>á</a:t>
            </a:r>
            <a:r>
              <a:rPr lang="en-US" altLang="zh-TW" b="1" smtClean="0">
                <a:solidFill>
                  <a:srgbClr val="FFFF00"/>
                </a:solidFill>
              </a:rPr>
              <a:t>n</a:t>
            </a:r>
            <a:endParaRPr lang="en-US" smtClean="0"/>
          </a:p>
        </p:txBody>
      </p:sp>
      <p:pic>
        <p:nvPicPr>
          <p:cNvPr id="50179" name="Content Placeholder 4" descr="甜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70866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algn="r"/>
            <a:r>
              <a:rPr lang="zh-TW" altLang="en-US" b="1" smtClean="0">
                <a:solidFill>
                  <a:srgbClr val="FFFF00"/>
                </a:solidFill>
              </a:rPr>
              <a:t>甜</a:t>
            </a:r>
            <a:r>
              <a:rPr lang="en-US" altLang="zh-TW" b="1" smtClean="0">
                <a:solidFill>
                  <a:srgbClr val="FFFF00"/>
                </a:solidFill>
              </a:rPr>
              <a:t/>
            </a:r>
            <a:br>
              <a:rPr lang="en-US" altLang="zh-TW" b="1" smtClean="0">
                <a:solidFill>
                  <a:srgbClr val="FFFF00"/>
                </a:solidFill>
              </a:rPr>
            </a:br>
            <a:r>
              <a:rPr lang="en-US" altLang="zh-TW" b="1" smtClean="0">
                <a:solidFill>
                  <a:srgbClr val="FFFF00"/>
                </a:solidFill>
              </a:rPr>
              <a:t>ti</a:t>
            </a:r>
            <a:r>
              <a:rPr lang="en-US" altLang="zh-CN" b="1" smtClean="0">
                <a:solidFill>
                  <a:srgbClr val="FFFF00"/>
                </a:solidFill>
              </a:rPr>
              <a:t>á</a:t>
            </a:r>
            <a:r>
              <a:rPr lang="en-US" altLang="zh-TW" b="1" smtClean="0">
                <a:solidFill>
                  <a:srgbClr val="FFFF00"/>
                </a:solidFill>
              </a:rPr>
              <a:t>n</a:t>
            </a:r>
            <a:endParaRPr lang="en-US" smtClean="0"/>
          </a:p>
        </p:txBody>
      </p:sp>
      <p:pic>
        <p:nvPicPr>
          <p:cNvPr id="51203" name="Content Placeholder 4" descr="甜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7010400" cy="624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400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Know: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 --- New words: </a:t>
            </a:r>
            <a:r>
              <a:rPr lang="zh-CN" altLang="en-US" sz="4400" b="1" dirty="0" smtClean="0">
                <a:solidFill>
                  <a:srgbClr val="FFFF00"/>
                </a:solidFill>
              </a:rPr>
              <a:t>酸、苦、辣、咸</a:t>
            </a:r>
            <a:endParaRPr lang="en-US" altLang="zh-CN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FF00"/>
                </a:solidFill>
              </a:rPr>
              <a:t>                             糖 、盐、醋、油</a:t>
            </a:r>
            <a:endParaRPr lang="en-US" altLang="zh-CN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FF00"/>
                </a:solidFill>
              </a:rPr>
              <a:t>                             辣椒、胡 椒、葱</a:t>
            </a:r>
            <a:endParaRPr lang="en-US" altLang="zh-CN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FF00"/>
                </a:solidFill>
              </a:rPr>
              <a:t>                             姜、酒、酱</a:t>
            </a:r>
            <a:r>
              <a:rPr lang="en-US" altLang="zh-CN" sz="4400" b="1" dirty="0" smtClean="0">
                <a:solidFill>
                  <a:srgbClr val="FFFF00"/>
                </a:solidFill>
              </a:rPr>
              <a:t>/</a:t>
            </a:r>
            <a:r>
              <a:rPr lang="zh-CN" altLang="en-US" sz="4400" b="1" dirty="0" smtClean="0">
                <a:solidFill>
                  <a:srgbClr val="FFFF00"/>
                </a:solidFill>
              </a:rPr>
              <a:t>麻油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 Review items:</a:t>
            </a:r>
            <a:r>
              <a:rPr lang="zh-CN" altLang="en-US" sz="4400" b="1" dirty="0" smtClean="0">
                <a:solidFill>
                  <a:srgbClr val="FFFF00"/>
                </a:solidFill>
              </a:rPr>
              <a:t> 鸡、鸭、鱼、肉，虾</a:t>
            </a:r>
            <a:endParaRPr lang="en-US" altLang="zh-CN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FF00"/>
                </a:solidFill>
              </a:rPr>
              <a:t>                            煮饭</a:t>
            </a:r>
            <a:r>
              <a:rPr lang="en-US" altLang="zh-CN" sz="4400" b="1" dirty="0" smtClean="0">
                <a:solidFill>
                  <a:srgbClr val="FFFF00"/>
                </a:solidFill>
              </a:rPr>
              <a:t>/</a:t>
            </a:r>
            <a:r>
              <a:rPr lang="zh-CN" altLang="en-US" sz="4400" b="1" dirty="0" smtClean="0">
                <a:solidFill>
                  <a:srgbClr val="FFFF00"/>
                </a:solidFill>
              </a:rPr>
              <a:t>面</a:t>
            </a:r>
            <a:r>
              <a:rPr lang="en-US" altLang="zh-CN" sz="4400" b="1" dirty="0" smtClean="0">
                <a:solidFill>
                  <a:srgbClr val="FFFF00"/>
                </a:solidFill>
              </a:rPr>
              <a:t>/</a:t>
            </a:r>
            <a:r>
              <a:rPr lang="zh-CN" altLang="en-US" sz="4400" b="1" dirty="0" smtClean="0">
                <a:solidFill>
                  <a:srgbClr val="FFFF00"/>
                </a:solidFill>
              </a:rPr>
              <a:t>菜</a:t>
            </a:r>
            <a:r>
              <a:rPr lang="en-US" altLang="zh-CN" sz="4400" b="1" dirty="0" smtClean="0">
                <a:solidFill>
                  <a:srgbClr val="FFFF00"/>
                </a:solidFill>
              </a:rPr>
              <a:t>/</a:t>
            </a:r>
            <a:r>
              <a:rPr lang="zh-CN" altLang="en-US" sz="4400" b="1" dirty="0" smtClean="0">
                <a:solidFill>
                  <a:srgbClr val="FFFF00"/>
                </a:solidFill>
              </a:rPr>
              <a:t>饺子</a:t>
            </a:r>
            <a:endParaRPr lang="en-US" altLang="zh-CN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FF00"/>
                </a:solidFill>
              </a:rPr>
              <a:t>                            对</a:t>
            </a:r>
            <a:r>
              <a:rPr lang="en-US" altLang="zh-CN" sz="4400" b="1" dirty="0" smtClean="0">
                <a:solidFill>
                  <a:srgbClr val="FFFF00"/>
                </a:solidFill>
              </a:rPr>
              <a:t>…..</a:t>
            </a:r>
            <a:r>
              <a:rPr lang="zh-CN" altLang="en-US" sz="4400" b="1" dirty="0" smtClean="0">
                <a:solidFill>
                  <a:srgbClr val="FFFF00"/>
                </a:solidFill>
              </a:rPr>
              <a:t>感兴趣，觉得</a:t>
            </a:r>
            <a:endParaRPr lang="en-US" altLang="zh-CN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FF00"/>
                </a:solidFill>
              </a:rPr>
              <a:t>                            讨厌，挺喜欢，甜味</a:t>
            </a:r>
            <a:endParaRPr lang="en-US" altLang="zh-CN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4400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r>
              <a:rPr lang="en-US" altLang="zh-TW" sz="9600" b="1" dirty="0" smtClean="0">
                <a:solidFill>
                  <a:srgbClr val="FFFF00"/>
                </a:solidFill>
              </a:rPr>
              <a:t/>
            </a:r>
            <a:br>
              <a:rPr lang="en-US" altLang="zh-TW" sz="9600" b="1" dirty="0" smtClean="0">
                <a:solidFill>
                  <a:srgbClr val="FFFF00"/>
                </a:solidFill>
              </a:rPr>
            </a:br>
            <a:r>
              <a:rPr lang="zh-CN" altLang="en-US" sz="9600" b="1" dirty="0" smtClean="0">
                <a:solidFill>
                  <a:srgbClr val="FFFF00"/>
                </a:solidFill>
              </a:rPr>
              <a:t>这是什么味道？</a:t>
            </a:r>
            <a:endParaRPr lang="en-US" sz="9600" dirty="0" smtClean="0">
              <a:solidFill>
                <a:srgbClr val="FFFF00"/>
              </a:solidFill>
              <a:latin typeface="Arial" charset="0"/>
              <a:ea typeface="汉鼎简楷体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pPr algn="r"/>
            <a:r>
              <a:rPr lang="zh-TW" altLang="en-US" b="1" smtClean="0">
                <a:solidFill>
                  <a:srgbClr val="FFFF00"/>
                </a:solidFill>
                <a:latin typeface="Arial" charset="0"/>
                <a:cs typeface="Arial" charset="0"/>
              </a:rPr>
              <a:t>苦</a:t>
            </a:r>
            <a:r>
              <a:rPr lang="en-US" altLang="zh-TW" b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altLang="zh-TW" b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altLang="zh-TW" b="1" smtClean="0">
                <a:solidFill>
                  <a:srgbClr val="FFFF00"/>
                </a:solidFill>
                <a:latin typeface="Arial" charset="0"/>
                <a:cs typeface="Arial" charset="0"/>
              </a:rPr>
              <a:t>k</a:t>
            </a:r>
            <a:r>
              <a:rPr lang="en-US" altLang="zh-CN" b="1" smtClean="0">
                <a:solidFill>
                  <a:srgbClr val="FFFF00"/>
                </a:solidFill>
                <a:latin typeface="Arial" charset="0"/>
                <a:cs typeface="Arial" charset="0"/>
              </a:rPr>
              <a:t>ǔ</a:t>
            </a:r>
            <a:endParaRPr lang="en-US" smtClean="0"/>
          </a:p>
        </p:txBody>
      </p:sp>
      <p:pic>
        <p:nvPicPr>
          <p:cNvPr id="55299" name="Content Placeholder 3" descr="苦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6477000" cy="6172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algn="r"/>
            <a:r>
              <a:rPr lang="zh-TW" altLang="en-US" b="1" smtClean="0">
                <a:solidFill>
                  <a:srgbClr val="FFFF00"/>
                </a:solidFill>
                <a:latin typeface="Arial" charset="0"/>
                <a:cs typeface="Arial" charset="0"/>
              </a:rPr>
              <a:t>苦</a:t>
            </a:r>
            <a:r>
              <a:rPr lang="en-US" altLang="zh-TW" b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altLang="zh-TW" b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altLang="zh-TW" b="1" smtClean="0">
                <a:solidFill>
                  <a:srgbClr val="FFFF00"/>
                </a:solidFill>
                <a:latin typeface="Arial" charset="0"/>
                <a:cs typeface="Arial" charset="0"/>
              </a:rPr>
              <a:t>k</a:t>
            </a:r>
            <a:r>
              <a:rPr lang="en-US" altLang="zh-CN" b="1" smtClean="0">
                <a:solidFill>
                  <a:srgbClr val="FFFF00"/>
                </a:solidFill>
                <a:latin typeface="Arial" charset="0"/>
                <a:cs typeface="Arial" charset="0"/>
              </a:rPr>
              <a:t>ǔ</a:t>
            </a:r>
            <a:endParaRPr lang="en-US" smtClean="0"/>
          </a:p>
        </p:txBody>
      </p:sp>
      <p:pic>
        <p:nvPicPr>
          <p:cNvPr id="58371" name="Content Placeholder 4" descr="苦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28600"/>
            <a:ext cx="5029200" cy="624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algn="r"/>
            <a:r>
              <a:rPr lang="zh-TW" altLang="en-US" b="1" smtClean="0">
                <a:solidFill>
                  <a:srgbClr val="FFFF00"/>
                </a:solidFill>
                <a:latin typeface="Arial" charset="0"/>
                <a:cs typeface="Arial" charset="0"/>
              </a:rPr>
              <a:t>苦</a:t>
            </a:r>
            <a:r>
              <a:rPr lang="en-US" altLang="zh-TW" b="1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altLang="zh-TW" b="1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altLang="zh-TW" b="1" smtClean="0">
                <a:solidFill>
                  <a:srgbClr val="FFFF00"/>
                </a:solidFill>
                <a:latin typeface="Arial" charset="0"/>
                <a:cs typeface="Arial" charset="0"/>
              </a:rPr>
              <a:t>k</a:t>
            </a:r>
            <a:r>
              <a:rPr lang="en-US" altLang="zh-CN" b="1" smtClean="0">
                <a:solidFill>
                  <a:srgbClr val="FFFF00"/>
                </a:solidFill>
                <a:latin typeface="Arial" charset="0"/>
                <a:cs typeface="Arial" charset="0"/>
              </a:rPr>
              <a:t>ǔ</a:t>
            </a:r>
            <a:endParaRPr lang="en-US" smtClean="0"/>
          </a:p>
        </p:txBody>
      </p:sp>
      <p:pic>
        <p:nvPicPr>
          <p:cNvPr id="59395" name="Content Placeholder 4" descr="苦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65532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r>
              <a:rPr lang="en-US" altLang="zh-TW" sz="9600" b="1" dirty="0" smtClean="0">
                <a:solidFill>
                  <a:srgbClr val="FFFF00"/>
                </a:solidFill>
              </a:rPr>
              <a:t/>
            </a:r>
            <a:br>
              <a:rPr lang="en-US" altLang="zh-TW" sz="9600" b="1" dirty="0" smtClean="0">
                <a:solidFill>
                  <a:srgbClr val="FFFF00"/>
                </a:solidFill>
              </a:rPr>
            </a:br>
            <a:r>
              <a:rPr lang="zh-CN" altLang="en-US" sz="9600" b="1" dirty="0" smtClean="0">
                <a:solidFill>
                  <a:srgbClr val="FFFF00"/>
                </a:solidFill>
              </a:rPr>
              <a:t>这是什么味道？</a:t>
            </a:r>
            <a:endParaRPr lang="en-US" sz="9600" dirty="0" smtClean="0">
              <a:solidFill>
                <a:srgbClr val="FFFF00"/>
              </a:solidFill>
              <a:latin typeface="Arial" charset="0"/>
              <a:ea typeface="汉鼎简楷体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pPr algn="r"/>
            <a:r>
              <a:rPr lang="zh-TW" altLang="en-US" b="1" smtClean="0">
                <a:solidFill>
                  <a:srgbClr val="FFFF00"/>
                </a:solidFill>
              </a:rPr>
              <a:t>辣</a:t>
            </a:r>
            <a:r>
              <a:rPr lang="en-US" altLang="zh-TW" b="1" smtClean="0">
                <a:solidFill>
                  <a:srgbClr val="FFFF00"/>
                </a:solidFill>
              </a:rPr>
              <a:t/>
            </a:r>
            <a:br>
              <a:rPr lang="en-US" altLang="zh-TW" b="1" smtClean="0">
                <a:solidFill>
                  <a:srgbClr val="FFFF00"/>
                </a:solidFill>
              </a:rPr>
            </a:br>
            <a:r>
              <a:rPr lang="en-US" altLang="zh-TW" b="1" smtClean="0">
                <a:solidFill>
                  <a:srgbClr val="FFFF00"/>
                </a:solidFill>
              </a:rPr>
              <a:t>l</a:t>
            </a:r>
            <a:r>
              <a:rPr lang="en-US" altLang="zh-CN" b="1" smtClean="0">
                <a:solidFill>
                  <a:srgbClr val="FFFF00"/>
                </a:solidFill>
              </a:rPr>
              <a:t>à</a:t>
            </a:r>
            <a:endParaRPr lang="en-US" smtClean="0"/>
          </a:p>
        </p:txBody>
      </p:sp>
      <p:pic>
        <p:nvPicPr>
          <p:cNvPr id="62467" name="Content Placeholder 4" descr="辣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6553200" cy="624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algn="r"/>
            <a:r>
              <a:rPr lang="zh-TW" altLang="en-US" b="1" smtClean="0">
                <a:solidFill>
                  <a:srgbClr val="FFFF00"/>
                </a:solidFill>
              </a:rPr>
              <a:t>辣</a:t>
            </a:r>
            <a:r>
              <a:rPr lang="en-US" altLang="zh-TW" b="1" smtClean="0">
                <a:solidFill>
                  <a:srgbClr val="FFFF00"/>
                </a:solidFill>
              </a:rPr>
              <a:t/>
            </a:r>
            <a:br>
              <a:rPr lang="en-US" altLang="zh-TW" b="1" smtClean="0">
                <a:solidFill>
                  <a:srgbClr val="FFFF00"/>
                </a:solidFill>
              </a:rPr>
            </a:br>
            <a:r>
              <a:rPr lang="en-US" altLang="zh-TW" b="1" smtClean="0">
                <a:solidFill>
                  <a:srgbClr val="FFFF00"/>
                </a:solidFill>
              </a:rPr>
              <a:t>l</a:t>
            </a:r>
            <a:r>
              <a:rPr lang="en-US" altLang="zh-CN" b="1" smtClean="0">
                <a:solidFill>
                  <a:srgbClr val="FFFF00"/>
                </a:solidFill>
              </a:rPr>
              <a:t>à</a:t>
            </a:r>
            <a:endParaRPr lang="en-US" smtClean="0"/>
          </a:p>
        </p:txBody>
      </p:sp>
      <p:pic>
        <p:nvPicPr>
          <p:cNvPr id="64515" name="Content Placeholder 4" descr="辣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7162800" cy="594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r>
              <a:rPr lang="en-US" altLang="zh-TW" sz="9600" b="1" dirty="0" smtClean="0">
                <a:solidFill>
                  <a:srgbClr val="FFFF00"/>
                </a:solidFill>
              </a:rPr>
              <a:t/>
            </a:r>
            <a:br>
              <a:rPr lang="en-US" altLang="zh-TW" sz="9600" b="1" dirty="0" smtClean="0">
                <a:solidFill>
                  <a:srgbClr val="FFFF00"/>
                </a:solidFill>
              </a:rPr>
            </a:br>
            <a:r>
              <a:rPr lang="zh-CN" altLang="en-US" sz="9600" b="1" dirty="0" smtClean="0">
                <a:solidFill>
                  <a:srgbClr val="FFFF00"/>
                </a:solidFill>
              </a:rPr>
              <a:t>这是什么味道？</a:t>
            </a:r>
            <a:endParaRPr lang="en-US" sz="9600" dirty="0" smtClean="0">
              <a:solidFill>
                <a:srgbClr val="FFFF00"/>
              </a:solidFill>
              <a:latin typeface="Arial" charset="0"/>
              <a:ea typeface="汉鼎简楷体" pitchFamily="49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algn="r"/>
            <a:r>
              <a:rPr lang="zh-TW" altLang="en-US" b="1" smtClean="0">
                <a:solidFill>
                  <a:srgbClr val="FFFF00"/>
                </a:solidFill>
              </a:rPr>
              <a:t>咸</a:t>
            </a:r>
            <a:r>
              <a:rPr lang="en-US" altLang="zh-TW" b="1" smtClean="0">
                <a:solidFill>
                  <a:srgbClr val="FFFF00"/>
                </a:solidFill>
              </a:rPr>
              <a:t/>
            </a:r>
            <a:br>
              <a:rPr lang="en-US" altLang="zh-TW" b="1" smtClean="0">
                <a:solidFill>
                  <a:srgbClr val="FFFF00"/>
                </a:solidFill>
              </a:rPr>
            </a:br>
            <a:r>
              <a:rPr lang="en-US" altLang="zh-TW" b="1" smtClean="0">
                <a:solidFill>
                  <a:srgbClr val="FFFF00"/>
                </a:solidFill>
              </a:rPr>
              <a:t>xi</a:t>
            </a:r>
            <a:r>
              <a:rPr lang="en-US" altLang="zh-CN" b="1" smtClean="0">
                <a:solidFill>
                  <a:srgbClr val="FFFF00"/>
                </a:solidFill>
              </a:rPr>
              <a:t>á</a:t>
            </a:r>
            <a:r>
              <a:rPr lang="en-US" altLang="zh-TW" b="1" smtClean="0">
                <a:solidFill>
                  <a:srgbClr val="FFFF00"/>
                </a:solidFill>
              </a:rPr>
              <a:t>n</a:t>
            </a:r>
            <a:endParaRPr lang="en-US" smtClean="0"/>
          </a:p>
        </p:txBody>
      </p:sp>
      <p:pic>
        <p:nvPicPr>
          <p:cNvPr id="70659" name="Content Placeholder 4" descr="鹹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67818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algn="r"/>
            <a:r>
              <a:rPr lang="zh-TW" altLang="en-US" b="1" smtClean="0">
                <a:solidFill>
                  <a:srgbClr val="FFFF00"/>
                </a:solidFill>
              </a:rPr>
              <a:t>咸</a:t>
            </a:r>
            <a:r>
              <a:rPr lang="en-US" altLang="zh-TW" b="1" smtClean="0">
                <a:solidFill>
                  <a:srgbClr val="FFFF00"/>
                </a:solidFill>
              </a:rPr>
              <a:t/>
            </a:r>
            <a:br>
              <a:rPr lang="en-US" altLang="zh-TW" b="1" smtClean="0">
                <a:solidFill>
                  <a:srgbClr val="FFFF00"/>
                </a:solidFill>
              </a:rPr>
            </a:br>
            <a:r>
              <a:rPr lang="en-US" altLang="zh-TW" b="1" smtClean="0">
                <a:solidFill>
                  <a:srgbClr val="FFFF00"/>
                </a:solidFill>
              </a:rPr>
              <a:t>xi</a:t>
            </a:r>
            <a:r>
              <a:rPr lang="en-US" altLang="zh-CN" b="1" smtClean="0">
                <a:solidFill>
                  <a:srgbClr val="FFFF00"/>
                </a:solidFill>
              </a:rPr>
              <a:t>á</a:t>
            </a:r>
            <a:r>
              <a:rPr lang="en-US" altLang="zh-TW" b="1" smtClean="0">
                <a:solidFill>
                  <a:srgbClr val="FFFF00"/>
                </a:solidFill>
              </a:rPr>
              <a:t>n</a:t>
            </a:r>
            <a:endParaRPr lang="en-US" smtClean="0"/>
          </a:p>
        </p:txBody>
      </p:sp>
      <p:pic>
        <p:nvPicPr>
          <p:cNvPr id="72707" name="Content Placeholder 4" descr="鹹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533400"/>
            <a:ext cx="7086600" cy="533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914400" indent="-914400">
              <a:buAutoNum type="arabicPeriod" startAt="5"/>
            </a:pPr>
            <a:r>
              <a:rPr lang="zh-CN" altLang="en-US" sz="4800" b="1" dirty="0" smtClean="0">
                <a:solidFill>
                  <a:srgbClr val="FFFF00"/>
                </a:solidFill>
              </a:rPr>
              <a:t>评量：听、说、读、写</a:t>
            </a:r>
            <a:endParaRPr lang="en-US" altLang="zh-CN" sz="4800" b="1" dirty="0" smtClean="0">
              <a:solidFill>
                <a:srgbClr val="FFFF00"/>
              </a:solidFill>
            </a:endParaRPr>
          </a:p>
          <a:p>
            <a:pPr marL="914400" indent="-914400">
              <a:buAutoNum type="arabicPeriod" startAt="5"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6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．循序渐进的课堂活动</a:t>
            </a:r>
            <a:endParaRPr lang="en-US" altLang="zh-CN" sz="4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800" b="1" dirty="0" smtClean="0">
                <a:solidFill>
                  <a:srgbClr val="FFFF00"/>
                </a:solidFill>
              </a:rPr>
              <a:t>7</a:t>
            </a:r>
            <a:r>
              <a:rPr lang="zh-CN" altLang="en-US" sz="4800" b="1" dirty="0" smtClean="0">
                <a:solidFill>
                  <a:srgbClr val="FFFF00"/>
                </a:solidFill>
              </a:rPr>
              <a:t>．教学材料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pPr algn="r"/>
            <a:r>
              <a:rPr lang="zh-TW" altLang="en-US" b="1" smtClean="0">
                <a:solidFill>
                  <a:srgbClr val="FFFF00"/>
                </a:solidFill>
              </a:rPr>
              <a:t>咸</a:t>
            </a:r>
            <a:r>
              <a:rPr lang="en-US" altLang="zh-TW" b="1" smtClean="0">
                <a:solidFill>
                  <a:srgbClr val="FFFF00"/>
                </a:solidFill>
              </a:rPr>
              <a:t/>
            </a:r>
            <a:br>
              <a:rPr lang="en-US" altLang="zh-TW" b="1" smtClean="0">
                <a:solidFill>
                  <a:srgbClr val="FFFF00"/>
                </a:solidFill>
              </a:rPr>
            </a:br>
            <a:r>
              <a:rPr lang="en-US" altLang="zh-TW" b="1" smtClean="0">
                <a:solidFill>
                  <a:srgbClr val="FFFF00"/>
                </a:solidFill>
              </a:rPr>
              <a:t>xi</a:t>
            </a:r>
            <a:r>
              <a:rPr lang="en-US" altLang="zh-CN" b="1" smtClean="0">
                <a:solidFill>
                  <a:srgbClr val="FFFF00"/>
                </a:solidFill>
              </a:rPr>
              <a:t>á</a:t>
            </a:r>
            <a:r>
              <a:rPr lang="en-US" altLang="zh-TW" b="1" smtClean="0">
                <a:solidFill>
                  <a:srgbClr val="FFFF00"/>
                </a:solidFill>
              </a:rPr>
              <a:t>n</a:t>
            </a:r>
            <a:endParaRPr lang="en-US" smtClean="0"/>
          </a:p>
        </p:txBody>
      </p:sp>
      <p:pic>
        <p:nvPicPr>
          <p:cNvPr id="73731" name="Content Placeholder 4" descr="鹹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457200"/>
            <a:ext cx="6400800" cy="586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Focus</a:t>
            </a:r>
            <a:r>
              <a:rPr lang="en-US" b="1" dirty="0" smtClean="0">
                <a:solidFill>
                  <a:srgbClr val="FFFF00"/>
                </a:solidFill>
              </a:rPr>
              <a:t>: food  flavors (</a:t>
            </a:r>
            <a:r>
              <a:rPr lang="zh-CN" altLang="en-US" b="1" dirty="0" smtClean="0">
                <a:solidFill>
                  <a:srgbClr val="FFFF00"/>
                </a:solidFill>
              </a:rPr>
              <a:t>口味</a:t>
            </a:r>
            <a:r>
              <a:rPr lang="en-US" b="1" dirty="0" smtClean="0">
                <a:solidFill>
                  <a:srgbClr val="FFFF00"/>
                </a:solidFill>
              </a:rPr>
              <a:t>) </a:t>
            </a:r>
            <a:r>
              <a:rPr lang="en-US" b="1" dirty="0" err="1" smtClean="0">
                <a:solidFill>
                  <a:srgbClr val="FFFF00"/>
                </a:solidFill>
              </a:rPr>
              <a:t>k</a:t>
            </a:r>
            <a:r>
              <a:rPr lang="en-US" altLang="zh-CN" b="1" dirty="0" err="1" smtClean="0">
                <a:solidFill>
                  <a:srgbClr val="FFFF00"/>
                </a:solidFill>
              </a:rPr>
              <a:t>ǒ</a:t>
            </a:r>
            <a:r>
              <a:rPr lang="en-US" b="1" dirty="0" err="1" smtClean="0">
                <a:solidFill>
                  <a:srgbClr val="FFFF00"/>
                </a:solidFill>
              </a:rPr>
              <a:t>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we</a:t>
            </a:r>
            <a:r>
              <a:rPr lang="en-US" altLang="zh-CN" b="1" dirty="0" err="1" smtClean="0">
                <a:solidFill>
                  <a:srgbClr val="FFFF00"/>
                </a:solidFill>
              </a:rPr>
              <a:t>ì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CAN DO: 1. Identify five flavors.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2. Name 4 dishes 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3. Give a basic introduction of such food.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4. Talk about flavors you like or dislike.</a:t>
            </a:r>
          </a:p>
          <a:p>
            <a:pPr>
              <a:buNone/>
            </a:pPr>
            <a:endParaRPr lang="en-US" sz="11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KNOW: (language, culture, content)   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           </a:t>
            </a:r>
            <a:r>
              <a:rPr lang="zh-CN" altLang="en-US" b="1" dirty="0" smtClean="0">
                <a:solidFill>
                  <a:srgbClr val="FFFF00"/>
                </a:solidFill>
              </a:rPr>
              <a:t>五味 （酸、甜、苦、辣、咸）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FFFF00"/>
                </a:solidFill>
              </a:rPr>
              <a:t>四个中式菜</a:t>
            </a:r>
            <a:r>
              <a:rPr lang="en-US" altLang="zh-CN" b="1" dirty="0" smtClean="0">
                <a:solidFill>
                  <a:srgbClr val="FFFF00"/>
                </a:solidFill>
              </a:rPr>
              <a:t>:  </a:t>
            </a:r>
            <a:r>
              <a:rPr lang="zh-CN" altLang="en-US" b="1" dirty="0" smtClean="0">
                <a:solidFill>
                  <a:srgbClr val="FFFF00"/>
                </a:solidFill>
              </a:rPr>
              <a:t>甜酸  肉、辣味  鱼</a:t>
            </a:r>
            <a:r>
              <a:rPr lang="en-US" dirty="0" smtClean="0">
                <a:solidFill>
                  <a:srgbClr val="FFFF00"/>
                </a:solidFill>
              </a:rPr>
              <a:t>/ </a:t>
            </a:r>
            <a:r>
              <a:rPr lang="zh-CN" altLang="en-US" b="1" dirty="0" smtClean="0">
                <a:solidFill>
                  <a:srgbClr val="FFFF00"/>
                </a:solidFill>
              </a:rPr>
              <a:t>鸡、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FFFF00"/>
                </a:solidFill>
              </a:rPr>
              <a:t>                          北京</a:t>
            </a:r>
            <a:r>
              <a:rPr lang="en-US" dirty="0" err="1" smtClean="0">
                <a:solidFill>
                  <a:schemeClr val="bg1"/>
                </a:solidFill>
              </a:rPr>
              <a:t>Kǎo</a:t>
            </a:r>
            <a:r>
              <a:rPr lang="zh-CN" altLang="en-US" b="1" dirty="0" smtClean="0">
                <a:solidFill>
                  <a:srgbClr val="FFFF00"/>
                </a:solidFill>
              </a:rPr>
              <a:t>鸭、咸   蛋  苦  瓜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2400"/>
            <a:ext cx="9525000" cy="647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KNOW: (language, culture, content)   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           </a:t>
            </a:r>
            <a:r>
              <a:rPr lang="zh-CN" altLang="en-US" b="1" dirty="0" smtClean="0">
                <a:solidFill>
                  <a:srgbClr val="FFFF00"/>
                </a:solidFill>
              </a:rPr>
              <a:t>五味 （酸、甜、苦、辣、咸）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FFFF00"/>
                </a:solidFill>
              </a:rPr>
              <a:t>四道菜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:  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甜   酸  肉、   辣味  鱼</a:t>
            </a:r>
            <a:r>
              <a:rPr lang="en-US" sz="2400" dirty="0" smtClean="0">
                <a:solidFill>
                  <a:srgbClr val="FFFF00"/>
                </a:solidFill>
              </a:rPr>
              <a:t>/ 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鸡、北京鸭、    咸  蛋 苦 瓜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sz="2400" dirty="0" err="1" smtClean="0">
                <a:solidFill>
                  <a:schemeClr val="bg1"/>
                </a:solidFill>
              </a:rPr>
              <a:t>t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í</a:t>
            </a:r>
            <a:r>
              <a:rPr lang="en-US" sz="2400" dirty="0" err="1" smtClean="0">
                <a:solidFill>
                  <a:schemeClr val="bg1"/>
                </a:solidFill>
              </a:rPr>
              <a:t>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ā</a:t>
            </a:r>
            <a:r>
              <a:rPr lang="en-US" sz="2400" dirty="0" err="1" smtClean="0">
                <a:solidFill>
                  <a:schemeClr val="bg1"/>
                </a:solidFill>
              </a:rPr>
              <a:t>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ro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ù</a:t>
            </a: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</a:rPr>
              <a:t>l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we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ú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dirty="0" err="1" smtClean="0">
                <a:solidFill>
                  <a:schemeClr val="bg1"/>
                </a:solidFill>
              </a:rPr>
              <a:t>j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ī</a:t>
            </a: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beijing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ya</a:t>
            </a:r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</a:rPr>
              <a:t>xi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á</a:t>
            </a:r>
            <a:r>
              <a:rPr lang="en-US" sz="2400" dirty="0" err="1" smtClean="0">
                <a:solidFill>
                  <a:schemeClr val="bg1"/>
                </a:solidFill>
              </a:rPr>
              <a:t>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à</a:t>
            </a:r>
            <a:r>
              <a:rPr lang="en-US" sz="2400" dirty="0" err="1" smtClean="0">
                <a:solidFill>
                  <a:schemeClr val="bg1"/>
                </a:solidFill>
              </a:rPr>
              <a:t>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ǔ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gu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ā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Sentence frame:</a:t>
            </a:r>
          </a:p>
          <a:p>
            <a:pPr marL="514350" indent="-514350"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1.</a:t>
            </a:r>
            <a:r>
              <a:rPr lang="zh-CN" altLang="en-US" b="1" dirty="0" smtClean="0">
                <a:solidFill>
                  <a:srgbClr val="FFFF00"/>
                </a:solidFill>
              </a:rPr>
              <a:t>我挺喜欢 </a:t>
            </a:r>
            <a:r>
              <a:rPr lang="en-US" b="1" u="sng" dirty="0" smtClean="0">
                <a:solidFill>
                  <a:srgbClr val="FFFF00"/>
                </a:solidFill>
              </a:rPr>
              <a:t>               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zh-CN" altLang="en-US" b="1" dirty="0" smtClean="0">
                <a:solidFill>
                  <a:srgbClr val="FFFF00"/>
                </a:solidFill>
              </a:rPr>
              <a:t>，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               </a:t>
            </a:r>
            <a:r>
              <a:rPr lang="zh-CN" altLang="en-US" b="1" dirty="0" smtClean="0">
                <a:solidFill>
                  <a:srgbClr val="FFFF00"/>
                </a:solidFill>
              </a:rPr>
              <a:t>因为吃起来 </a:t>
            </a:r>
            <a:r>
              <a:rPr lang="en-US" b="1" u="sng" dirty="0" smtClean="0">
                <a:solidFill>
                  <a:srgbClr val="FFFF00"/>
                </a:solidFill>
              </a:rPr>
              <a:t>                 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zh-CN" altLang="en-US" b="1" dirty="0" smtClean="0">
                <a:solidFill>
                  <a:srgbClr val="FFFF00"/>
                </a:solidFill>
              </a:rPr>
              <a:t>，很不错。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endParaRPr lang="en-US" sz="11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2.</a:t>
            </a:r>
            <a:r>
              <a:rPr lang="zh-CN" altLang="en-US" b="1" dirty="0" smtClean="0">
                <a:solidFill>
                  <a:srgbClr val="FFFF00"/>
                </a:solidFill>
              </a:rPr>
              <a:t>我讨厌吃 </a:t>
            </a:r>
            <a:r>
              <a:rPr lang="en-US" b="1" u="sng" dirty="0" smtClean="0">
                <a:solidFill>
                  <a:srgbClr val="FFFF00"/>
                </a:solidFill>
              </a:rPr>
              <a:t>               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zh-CN" altLang="en-US" b="1" dirty="0" smtClean="0">
                <a:solidFill>
                  <a:srgbClr val="FFFF00"/>
                </a:solidFill>
              </a:rPr>
              <a:t>，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               </a:t>
            </a:r>
            <a:r>
              <a:rPr lang="zh-CN" altLang="en-US" b="1" dirty="0" smtClean="0">
                <a:solidFill>
                  <a:srgbClr val="FFFF00"/>
                </a:solidFill>
              </a:rPr>
              <a:t>因为吃上去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u="sng" dirty="0" smtClean="0">
                <a:solidFill>
                  <a:srgbClr val="FFFF00"/>
                </a:solidFill>
              </a:rPr>
              <a:t>                 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zh-CN" altLang="en-US" b="1" dirty="0" smtClean="0">
                <a:solidFill>
                  <a:srgbClr val="FFFF00"/>
                </a:solidFill>
              </a:rPr>
              <a:t>，我不喜欢。</a:t>
            </a:r>
            <a:r>
              <a:rPr lang="en-US" b="1" dirty="0" smtClean="0">
                <a:solidFill>
                  <a:srgbClr val="FFFF00"/>
                </a:solidFill>
              </a:rPr>
              <a:t>   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FFFF00"/>
                </a:solidFill>
              </a:rPr>
              <a:t>   </a:t>
            </a:r>
            <a:endParaRPr lang="en-US" sz="11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3.</a:t>
            </a:r>
            <a:r>
              <a:rPr lang="zh-CN" altLang="en-US" b="1" dirty="0" smtClean="0">
                <a:solidFill>
                  <a:srgbClr val="FFFF00"/>
                </a:solidFill>
              </a:rPr>
              <a:t>我一点儿也不喜欢 </a:t>
            </a:r>
            <a:r>
              <a:rPr lang="en-US" b="1" u="sng" dirty="0" smtClean="0">
                <a:solidFill>
                  <a:srgbClr val="FFFF00"/>
                </a:solidFill>
              </a:rPr>
              <a:t>                    </a:t>
            </a:r>
            <a:r>
              <a:rPr lang="zh-CN" altLang="en-US" b="1" dirty="0" smtClean="0">
                <a:solidFill>
                  <a:srgbClr val="FFFF00"/>
                </a:solidFill>
              </a:rPr>
              <a:t>，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                                 </a:t>
            </a:r>
            <a:r>
              <a:rPr lang="zh-CN" altLang="en-US" b="1" dirty="0" smtClean="0">
                <a:solidFill>
                  <a:srgbClr val="FFFF00"/>
                </a:solidFill>
              </a:rPr>
              <a:t>吃起来太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u="sng" dirty="0" smtClean="0">
                <a:solidFill>
                  <a:srgbClr val="FFFF00"/>
                </a:solidFill>
              </a:rPr>
              <a:t>           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了。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7200" b="1" dirty="0" smtClean="0">
                <a:solidFill>
                  <a:srgbClr val="FFFF00"/>
                </a:solidFill>
              </a:rPr>
              <a:t>甜酸肉</a:t>
            </a:r>
            <a:endParaRPr lang="en-US" sz="7200" b="1" dirty="0" smtClean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酸甜肉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447800"/>
            <a:ext cx="86106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zh-TW" altLang="en-US" sz="7200" b="1" smtClean="0">
                <a:solidFill>
                  <a:srgbClr val="FFFF00"/>
                </a:solidFill>
              </a:rPr>
              <a:t>咸蛋苦瓜</a:t>
            </a:r>
            <a:endParaRPr lang="en-US" sz="7200" b="1" smtClean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鹹蛋苦瓜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76400"/>
            <a:ext cx="800100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7200" b="1" smtClean="0">
                <a:solidFill>
                  <a:srgbClr val="FFFF00"/>
                </a:solidFill>
              </a:rPr>
              <a:t>酸辣湯</a:t>
            </a:r>
            <a:endParaRPr lang="en-US" sz="7200" b="1" smtClean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酸辣湯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24000"/>
            <a:ext cx="8305800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9600" b="1" smtClean="0">
                <a:solidFill>
                  <a:srgbClr val="FFFF00"/>
                </a:solidFill>
              </a:rPr>
              <a:t>酸辣鱼</a:t>
            </a:r>
            <a:endParaRPr lang="en-US" sz="9600" b="1" smtClean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酸辣魚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76400"/>
            <a:ext cx="81534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13716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dirty="0" smtClean="0">
                <a:solidFill>
                  <a:srgbClr val="FFFF00"/>
                </a:solidFill>
              </a:rPr>
              <a:t>       </a:t>
            </a:r>
            <a:r>
              <a:rPr lang="zh-CN" altLang="en-US" sz="5400" b="1" dirty="0" smtClean="0">
                <a:solidFill>
                  <a:srgbClr val="FFFF00"/>
                </a:solidFill>
              </a:rPr>
              <a:t>        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北京</a:t>
            </a:r>
            <a:r>
              <a:rPr lang="en-US" sz="5400" dirty="0" err="1" smtClean="0">
                <a:solidFill>
                  <a:schemeClr val="bg1"/>
                </a:solidFill>
              </a:rPr>
              <a:t>Kǎo</a:t>
            </a:r>
            <a:r>
              <a:rPr lang="zh-TW" altLang="en-US" sz="5400" b="1" dirty="0" smtClean="0">
                <a:solidFill>
                  <a:srgbClr val="FFFF00"/>
                </a:solidFill>
              </a:rPr>
              <a:t>鸭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91000" y="5638800"/>
            <a:ext cx="4724400" cy="1066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  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北京烤鸭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800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7200" b="1" smtClean="0">
                <a:solidFill>
                  <a:srgbClr val="FFFF00"/>
                </a:solidFill>
              </a:rPr>
              <a:t>咸酥鸡</a:t>
            </a:r>
            <a:endParaRPr lang="en-US" sz="7200" b="1" smtClean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鹹酥雞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800100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zh-TW" altLang="en-US" sz="7200" b="1" dirty="0" smtClean="0">
                <a:solidFill>
                  <a:srgbClr val="FFFF00"/>
                </a:solidFill>
              </a:rPr>
              <a:t>咸</a:t>
            </a:r>
            <a:r>
              <a:rPr lang="en-US" altLang="zh-TW" sz="7200" b="1" dirty="0" smtClean="0">
                <a:solidFill>
                  <a:srgbClr val="FFFF00"/>
                </a:solidFill>
              </a:rPr>
              <a:t>/</a:t>
            </a:r>
            <a:r>
              <a:rPr lang="zh-CN" altLang="en-US" sz="6600" b="1" dirty="0" smtClean="0">
                <a:solidFill>
                  <a:srgbClr val="FFFF00"/>
                </a:solidFill>
              </a:rPr>
              <a:t>盐</a:t>
            </a:r>
            <a:r>
              <a:rPr lang="zh-TW" altLang="en-US" sz="7200" b="1" dirty="0" smtClean="0">
                <a:solidFill>
                  <a:srgbClr val="FFFF00"/>
                </a:solidFill>
              </a:rPr>
              <a:t>酥</a:t>
            </a:r>
            <a:r>
              <a:rPr lang="zh-TW" altLang="en-US" sz="7200" b="1" dirty="0" smtClean="0">
                <a:solidFill>
                  <a:srgbClr val="FFFF00"/>
                </a:solidFill>
              </a:rPr>
              <a:t>鸡</a:t>
            </a:r>
            <a:endParaRPr lang="en-US" sz="7200" b="1" dirty="0" smtClean="0">
              <a:solidFill>
                <a:srgbClr val="FFFF00"/>
              </a:solidFill>
            </a:endParaRPr>
          </a:p>
        </p:txBody>
      </p:sp>
      <p:pic>
        <p:nvPicPr>
          <p:cNvPr id="6" name="Taiwanese Popcorn Chicken - 鹽酥雞 (Yán sū jī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219200"/>
            <a:ext cx="8382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中國菜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6012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Focus</a:t>
            </a:r>
            <a:r>
              <a:rPr lang="en-US" b="1" dirty="0" smtClean="0">
                <a:solidFill>
                  <a:srgbClr val="FFFF00"/>
                </a:solidFill>
              </a:rPr>
              <a:t>: seasonings/spices </a:t>
            </a:r>
            <a:r>
              <a:rPr lang="zh-CN" altLang="en-US" b="1" dirty="0" smtClean="0">
                <a:solidFill>
                  <a:srgbClr val="FFFF00"/>
                </a:solidFill>
              </a:rPr>
              <a:t>（调味料）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                                </a:t>
            </a:r>
            <a:r>
              <a:rPr lang="en-US" b="1" dirty="0" err="1" smtClean="0">
                <a:solidFill>
                  <a:srgbClr val="FFFF00"/>
                </a:solidFill>
              </a:rPr>
              <a:t>ti</a:t>
            </a:r>
            <a:r>
              <a:rPr lang="en-US" altLang="zh-CN" b="1" dirty="0" err="1" smtClean="0">
                <a:solidFill>
                  <a:srgbClr val="FFFF00"/>
                </a:solidFill>
              </a:rPr>
              <a:t>á</a:t>
            </a:r>
            <a:r>
              <a:rPr lang="en-US" b="1" dirty="0" err="1" smtClean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we</a:t>
            </a:r>
            <a:r>
              <a:rPr lang="en-US" altLang="zh-CN" b="1" dirty="0" err="1" smtClean="0">
                <a:solidFill>
                  <a:srgbClr val="FFFF00"/>
                </a:solidFill>
              </a:rPr>
              <a:t>ì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</a:rPr>
              <a:t>li</a:t>
            </a:r>
            <a:r>
              <a:rPr lang="en-US" altLang="zh-CN" b="1" dirty="0" err="1" smtClean="0">
                <a:solidFill>
                  <a:srgbClr val="FFFF00"/>
                </a:solidFill>
              </a:rPr>
              <a:t>à</a:t>
            </a:r>
            <a:r>
              <a:rPr lang="en-US" b="1" dirty="0" err="1" smtClean="0">
                <a:solidFill>
                  <a:srgbClr val="FFFF00"/>
                </a:solidFill>
              </a:rPr>
              <a:t>o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CAN DO: 1. Identify six common seasonings.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2. Name  5 more dishes and explain why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     you like or dislike it.                   </a:t>
            </a:r>
          </a:p>
          <a:p>
            <a:pPr>
              <a:buNone/>
            </a:pPr>
            <a:endParaRPr lang="en-US" sz="11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KNOW: (language, culture, content</a:t>
            </a:r>
            <a:r>
              <a:rPr lang="en-US" b="1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几种常见的调味料（糖、盐、醋、麻油、酱油、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   </a:t>
            </a:r>
            <a:r>
              <a:rPr lang="zh-CN" altLang="en-US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en-US" altLang="zh-CN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辣椒、胡椒、葱、姜、酒、蒜）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五道菜：椒盐</a:t>
            </a:r>
            <a:r>
              <a:rPr lang="zh-TW" altLang="en-US" b="1" dirty="0" smtClean="0">
                <a:solidFill>
                  <a:srgbClr val="FFFF00"/>
                </a:solidFill>
              </a:rPr>
              <a:t>虾</a:t>
            </a:r>
            <a:r>
              <a:rPr lang="zh-CN" altLang="en-US" b="1" dirty="0" smtClean="0">
                <a:solidFill>
                  <a:srgbClr val="FFFF00"/>
                </a:solidFill>
              </a:rPr>
              <a:t>、糖醋鱼、葱油鸡、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FFFF00"/>
                </a:solidFill>
              </a:rPr>
              <a:t>                      红酒烩羊肉、</a:t>
            </a:r>
            <a:r>
              <a:rPr lang="zh-TW" altLang="en-US" b="1" dirty="0" smtClean="0">
                <a:solidFill>
                  <a:srgbClr val="FFFF00"/>
                </a:solidFill>
              </a:rPr>
              <a:t>五香牛肉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KNOW: (language, culture, content)</a:t>
            </a: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几种常见的调味料（糖、盐、醋、麻油、酱油、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   </a:t>
            </a:r>
            <a:r>
              <a:rPr lang="zh-CN" altLang="en-US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en-US" altLang="zh-CN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辣椒、胡椒、葱、姜、酒、蒜）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五道菜：椒盐</a:t>
            </a:r>
            <a:r>
              <a:rPr lang="zh-TW" altLang="en-US" b="1" dirty="0" smtClean="0">
                <a:solidFill>
                  <a:srgbClr val="FFFF00"/>
                </a:solidFill>
              </a:rPr>
              <a:t>虾</a:t>
            </a:r>
            <a:r>
              <a:rPr lang="zh-CN" altLang="en-US" b="1" dirty="0" smtClean="0">
                <a:solidFill>
                  <a:srgbClr val="FFFF00"/>
                </a:solidFill>
              </a:rPr>
              <a:t>、糖醋鱼、葱油鸡、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FFFF00"/>
                </a:solidFill>
              </a:rPr>
              <a:t>                      红酒烩羊肉、</a:t>
            </a:r>
            <a:r>
              <a:rPr lang="zh-TW" altLang="en-US" b="1" dirty="0" smtClean="0">
                <a:solidFill>
                  <a:srgbClr val="FFFF00"/>
                </a:solidFill>
              </a:rPr>
              <a:t>五香牛肉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sz="1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1. </a:t>
            </a:r>
            <a:r>
              <a:rPr lang="zh-CN" altLang="en-US" b="1" dirty="0" smtClean="0">
                <a:solidFill>
                  <a:srgbClr val="FFFF00"/>
                </a:solidFill>
              </a:rPr>
              <a:t>我想点一个</a:t>
            </a:r>
            <a:r>
              <a:rPr lang="en-US" b="1" u="sng" dirty="0" smtClean="0">
                <a:solidFill>
                  <a:srgbClr val="FFFF00"/>
                </a:solidFill>
              </a:rPr>
              <a:t>        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，因为吃起来 </a:t>
            </a:r>
            <a:r>
              <a:rPr lang="en-US" b="1" u="sng" dirty="0" smtClean="0">
                <a:solidFill>
                  <a:srgbClr val="FFFF00"/>
                </a:solidFill>
              </a:rPr>
              <a:t>          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，  很</a:t>
            </a:r>
            <a:r>
              <a:rPr lang="en-US" b="1" u="sng" dirty="0" smtClean="0">
                <a:solidFill>
                  <a:srgbClr val="FFFF00"/>
                </a:solidFill>
              </a:rPr>
              <a:t>              </a:t>
            </a:r>
            <a:r>
              <a:rPr lang="zh-CN" altLang="en-US" b="1" u="sng" dirty="0" smtClean="0">
                <a:solidFill>
                  <a:srgbClr val="FFFF00"/>
                </a:solidFill>
              </a:rPr>
              <a:t>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！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zh-CN" altLang="en-US" b="1" dirty="0" smtClean="0">
                <a:solidFill>
                  <a:srgbClr val="FFFF00"/>
                </a:solidFill>
              </a:rPr>
              <a:t>我不想点 </a:t>
            </a:r>
            <a:r>
              <a:rPr lang="en-US" b="1" u="sng" dirty="0" smtClean="0">
                <a:solidFill>
                  <a:srgbClr val="FFFF00"/>
                </a:solidFill>
              </a:rPr>
              <a:t>                   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zh-CN" altLang="en-US" b="1" dirty="0" smtClean="0">
                <a:solidFill>
                  <a:srgbClr val="FFFF00"/>
                </a:solidFill>
              </a:rPr>
              <a:t>，因为我不爱吃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u="sng" dirty="0" smtClean="0">
                <a:solidFill>
                  <a:srgbClr val="FFFF00"/>
                </a:solidFill>
              </a:rPr>
              <a:t>               </a:t>
            </a:r>
            <a:r>
              <a:rPr lang="zh-CN" altLang="en-US" b="1" dirty="0" smtClean="0">
                <a:solidFill>
                  <a:srgbClr val="FFFF00"/>
                </a:solidFill>
              </a:rPr>
              <a:t>的食物。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3. </a:t>
            </a:r>
            <a:r>
              <a:rPr lang="zh-CN" altLang="en-US" b="1" dirty="0" smtClean="0">
                <a:solidFill>
                  <a:srgbClr val="FFFF00"/>
                </a:solidFill>
              </a:rPr>
              <a:t>我对 </a:t>
            </a:r>
            <a:r>
              <a:rPr lang="en-US" b="1" u="sng" dirty="0" smtClean="0">
                <a:solidFill>
                  <a:srgbClr val="FFFF00"/>
                </a:solidFill>
              </a:rPr>
              <a:t>              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很感兴趣，我觉得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u="sng" dirty="0" smtClean="0">
                <a:solidFill>
                  <a:srgbClr val="FFFF00"/>
                </a:solidFill>
              </a:rPr>
              <a:t>         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。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495800" cy="5973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8000" dirty="0" smtClean="0">
                <a:solidFill>
                  <a:srgbClr val="FFFF00"/>
                </a:solidFill>
              </a:rPr>
              <a:t>            </a:t>
            </a:r>
            <a:r>
              <a:rPr lang="zh-TW" altLang="en-US" sz="8000" b="1" dirty="0" smtClean="0">
                <a:solidFill>
                  <a:srgbClr val="FFFF00"/>
                </a:solidFill>
              </a:rPr>
              <a:t>糖</a:t>
            </a:r>
            <a:endParaRPr lang="en-US" altLang="zh-TW" sz="8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8000" b="1" dirty="0" smtClean="0">
                <a:solidFill>
                  <a:srgbClr val="FFFF00"/>
                </a:solidFill>
              </a:rPr>
              <a:t>          </a:t>
            </a:r>
            <a:r>
              <a:rPr lang="en-US" sz="8000" b="1" dirty="0" err="1" smtClean="0">
                <a:solidFill>
                  <a:srgbClr val="FFFF00"/>
                </a:solidFill>
              </a:rPr>
              <a:t>táng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甜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457200"/>
            <a:ext cx="66294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304800"/>
            <a:ext cx="4724400" cy="6354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8000" b="1" dirty="0" smtClean="0">
                <a:solidFill>
                  <a:srgbClr val="FFFF00"/>
                </a:solidFill>
              </a:rPr>
              <a:t>              盐</a:t>
            </a:r>
            <a:endParaRPr lang="en-US" altLang="zh-TW" sz="8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8000" b="1" dirty="0" smtClean="0">
                <a:solidFill>
                  <a:srgbClr val="FFFF00"/>
                </a:solidFill>
              </a:rPr>
              <a:t>             </a:t>
            </a:r>
            <a:r>
              <a:rPr lang="en-US" sz="8000" b="1" dirty="0" err="1" smtClean="0">
                <a:solidFill>
                  <a:srgbClr val="FFFF00"/>
                </a:solidFill>
              </a:rPr>
              <a:t>yán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鹹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7086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5745163"/>
          </a:xfrm>
        </p:spPr>
        <p:txBody>
          <a:bodyPr/>
          <a:lstStyle/>
          <a:p>
            <a:pPr>
              <a:buNone/>
            </a:pPr>
            <a:r>
              <a:rPr lang="zh-TW" altLang="en-US" sz="8800" b="1" dirty="0" smtClean="0">
                <a:solidFill>
                  <a:srgbClr val="FFFF00"/>
                </a:solidFill>
              </a:rPr>
              <a:t>            醋</a:t>
            </a:r>
            <a:endParaRPr lang="en-US" altLang="zh-TW" sz="8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8800" b="1" dirty="0" smtClean="0">
                <a:solidFill>
                  <a:srgbClr val="FFFF00"/>
                </a:solidFill>
              </a:rPr>
              <a:t>            </a:t>
            </a:r>
            <a:r>
              <a:rPr lang="en-US" sz="8800" b="1" dirty="0" err="1" smtClean="0">
                <a:solidFill>
                  <a:srgbClr val="FFFF00"/>
                </a:solidFill>
              </a:rPr>
              <a:t>cù</a:t>
            </a:r>
            <a:endParaRPr lang="en-US" altLang="zh-TW" sz="8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4" descr="酸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1000"/>
            <a:ext cx="7467600" cy="6057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724400" cy="5973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7200" b="1" dirty="0" smtClean="0">
                <a:solidFill>
                  <a:srgbClr val="FFFF00"/>
                </a:solidFill>
              </a:rPr>
              <a:t>          麻油</a:t>
            </a:r>
            <a:endParaRPr lang="en-US" altLang="zh-TW" sz="7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7200" b="1" dirty="0" smtClean="0">
                <a:solidFill>
                  <a:srgbClr val="FFFF00"/>
                </a:solidFill>
              </a:rPr>
              <a:t>        </a:t>
            </a:r>
            <a:r>
              <a:rPr lang="en-US" sz="6600" b="1" dirty="0" err="1" smtClean="0">
                <a:solidFill>
                  <a:srgbClr val="FFFF00"/>
                </a:solidFill>
              </a:rPr>
              <a:t>má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yóu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11" name="Content Placeholder 10" descr="Shirakiku-Pure-Sesame-O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44958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醬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304800"/>
            <a:ext cx="4267200" cy="6324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4958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6600" b="1" dirty="0" smtClean="0">
                <a:solidFill>
                  <a:srgbClr val="FFFF00"/>
                </a:solidFill>
              </a:rPr>
              <a:t>           酱 油</a:t>
            </a:r>
            <a:endParaRPr lang="en-US" altLang="zh-TW" sz="6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FFFF00"/>
                </a:solidFill>
              </a:rPr>
              <a:t>          </a:t>
            </a:r>
            <a:r>
              <a:rPr lang="en-US" sz="5400" b="1" dirty="0" err="1" smtClean="0">
                <a:solidFill>
                  <a:srgbClr val="FFFF00"/>
                </a:solidFill>
              </a:rPr>
              <a:t>Jiàng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yóu</a:t>
            </a:r>
            <a:r>
              <a:rPr lang="en-US" sz="5400" b="1" dirty="0" smtClean="0">
                <a:solidFill>
                  <a:srgbClr val="FFFF00"/>
                </a:solidFill>
              </a:rPr>
              <a:t>  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495800" cy="5973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7200" b="1" dirty="0" smtClean="0">
                <a:solidFill>
                  <a:srgbClr val="FFFF00"/>
                </a:solidFill>
              </a:rPr>
              <a:t>           辣椒</a:t>
            </a:r>
            <a:endParaRPr lang="en-US" altLang="zh-TW" sz="7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7200" b="1" dirty="0" smtClean="0">
                <a:solidFill>
                  <a:srgbClr val="FFFF00"/>
                </a:solidFill>
              </a:rPr>
              <a:t>          </a:t>
            </a:r>
            <a:r>
              <a:rPr lang="en-US" sz="6600" b="1" dirty="0" err="1" smtClean="0">
                <a:solidFill>
                  <a:srgbClr val="FFFF00"/>
                </a:solidFill>
              </a:rPr>
              <a:t>là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jiāo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辣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81000"/>
            <a:ext cx="6477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胡椒罐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6629400" cy="66294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724400" cy="5973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6600" b="1" dirty="0" smtClean="0">
                <a:solidFill>
                  <a:srgbClr val="FFFF00"/>
                </a:solidFill>
              </a:rPr>
              <a:t>             </a:t>
            </a:r>
            <a:r>
              <a:rPr lang="zh-TW" altLang="en-US" sz="7200" b="1" dirty="0" smtClean="0">
                <a:solidFill>
                  <a:srgbClr val="FFFF00"/>
                </a:solidFill>
              </a:rPr>
              <a:t>胡椒</a:t>
            </a:r>
            <a:endParaRPr lang="en-US" altLang="zh-TW" sz="7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             </a:t>
            </a:r>
            <a:r>
              <a:rPr lang="en-US" sz="6000" b="1" dirty="0" err="1" smtClean="0">
                <a:solidFill>
                  <a:srgbClr val="FFFF00"/>
                </a:solidFill>
              </a:rPr>
              <a:t>hú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jiāo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495800" cy="5973763"/>
          </a:xfrm>
        </p:spPr>
        <p:txBody>
          <a:bodyPr/>
          <a:lstStyle/>
          <a:p>
            <a:pPr>
              <a:buNone/>
            </a:pPr>
            <a:r>
              <a:rPr lang="zh-TW" altLang="en-US" sz="7200" b="1" dirty="0" smtClean="0">
                <a:solidFill>
                  <a:srgbClr val="FFFF00"/>
                </a:solidFill>
              </a:rPr>
              <a:t>              葱</a:t>
            </a:r>
            <a:endParaRPr lang="en-US" altLang="zh-TW" sz="7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7200" b="1" dirty="0" smtClean="0">
                <a:solidFill>
                  <a:srgbClr val="FFFF00"/>
                </a:solidFill>
              </a:rPr>
              <a:t>            </a:t>
            </a:r>
            <a:r>
              <a:rPr lang="en-US" sz="7200" b="1" dirty="0" err="1" smtClean="0">
                <a:solidFill>
                  <a:srgbClr val="FFFF00"/>
                </a:solidFill>
              </a:rPr>
              <a:t>cōng</a:t>
            </a:r>
            <a:endParaRPr lang="en-US" sz="7200" b="1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51054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zh-CN" altLang="en-US" sz="9600" b="1" dirty="0">
                <a:solidFill>
                  <a:schemeClr val="bg1"/>
                </a:solidFill>
              </a:rPr>
              <a:t>思考方</a:t>
            </a:r>
            <a:r>
              <a:rPr lang="zh-CN" altLang="en-US" sz="9600" b="1" dirty="0" smtClean="0">
                <a:solidFill>
                  <a:schemeClr val="bg1"/>
                </a:solidFill>
              </a:rPr>
              <a:t>向</a:t>
            </a:r>
            <a:r>
              <a:rPr lang="en-US" altLang="zh-CN" sz="9600" b="1" dirty="0">
                <a:solidFill>
                  <a:schemeClr val="bg1"/>
                </a:solidFill>
              </a:rPr>
              <a:t>: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3535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6000" b="1" dirty="0">
                <a:solidFill>
                  <a:srgbClr val="FFFF00"/>
                </a:solidFill>
              </a:rPr>
              <a:t>中国菜该怎么介绍</a:t>
            </a:r>
            <a:r>
              <a:rPr lang="zh-CN" altLang="en-US" sz="6000" b="1" dirty="0" smtClean="0">
                <a:solidFill>
                  <a:srgbClr val="FFFF00"/>
                </a:solidFill>
              </a:rPr>
              <a:t>？</a:t>
            </a:r>
            <a:endParaRPr lang="en-US" altLang="zh-CN" sz="6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6000" b="1" dirty="0">
                <a:solidFill>
                  <a:srgbClr val="FFFF00"/>
                </a:solidFill>
              </a:rPr>
              <a:t>教案设计要考虑哪几方面？</a:t>
            </a:r>
            <a:endParaRPr lang="en-US" sz="6000" b="1" dirty="0">
              <a:solidFill>
                <a:srgbClr val="FFFF00"/>
              </a:solidFill>
            </a:endParaRPr>
          </a:p>
          <a:p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姜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6629400" cy="6172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495800" cy="5973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7200" b="1" dirty="0" smtClean="0">
                <a:solidFill>
                  <a:srgbClr val="FFFF00"/>
                </a:solidFill>
              </a:rPr>
              <a:t>              姜</a:t>
            </a:r>
            <a:endParaRPr lang="en-US" altLang="zh-TW" sz="7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               </a:t>
            </a:r>
            <a:r>
              <a:rPr lang="en-US" sz="6000" b="1" dirty="0" err="1" smtClean="0">
                <a:solidFill>
                  <a:srgbClr val="FFFF00"/>
                </a:solidFill>
              </a:rPr>
              <a:t>jiāng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495800" cy="5973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7200" b="1" dirty="0" smtClean="0">
                <a:solidFill>
                  <a:srgbClr val="FFFF00"/>
                </a:solidFill>
              </a:rPr>
              <a:t>               酒</a:t>
            </a:r>
            <a:endParaRPr lang="en-US" altLang="zh-TW" sz="72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7200" b="1" dirty="0" smtClean="0">
                <a:solidFill>
                  <a:srgbClr val="FFFF00"/>
                </a:solidFill>
              </a:rPr>
              <a:t>               </a:t>
            </a:r>
            <a:r>
              <a:rPr lang="en-US" sz="7200" b="1" dirty="0" err="1" smtClean="0">
                <a:solidFill>
                  <a:srgbClr val="FFFF00"/>
                </a:solidFill>
              </a:rPr>
              <a:t>jiǔ</a:t>
            </a:r>
            <a:endParaRPr lang="en-US" sz="7200" b="1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white-cooking-w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7162800" cy="6263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蒜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7162800" cy="62484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724400" cy="5973763"/>
          </a:xfrm>
        </p:spPr>
        <p:txBody>
          <a:bodyPr/>
          <a:lstStyle/>
          <a:p>
            <a:pPr>
              <a:buNone/>
            </a:pPr>
            <a:r>
              <a:rPr lang="zh-TW" altLang="en-US" sz="6600" b="1" dirty="0" smtClean="0">
                <a:solidFill>
                  <a:srgbClr val="FFFF00"/>
                </a:solidFill>
              </a:rPr>
              <a:t>                 蒜</a:t>
            </a:r>
            <a:endParaRPr lang="en-US" altLang="zh-TW" sz="6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6600" b="1" dirty="0">
                <a:solidFill>
                  <a:srgbClr val="FFFF00"/>
                </a:solidFill>
              </a:rPr>
              <a:t> </a:t>
            </a:r>
            <a:r>
              <a:rPr lang="en-US" sz="6600" b="1" dirty="0" smtClean="0">
                <a:solidFill>
                  <a:srgbClr val="FFFF00"/>
                </a:solidFill>
              </a:rPr>
              <a:t>              </a:t>
            </a:r>
            <a:r>
              <a:rPr lang="en-US" sz="6000" b="1" dirty="0" err="1" smtClean="0">
                <a:solidFill>
                  <a:srgbClr val="FFFF00"/>
                </a:solidFill>
              </a:rPr>
              <a:t>suàn</a:t>
            </a:r>
            <a:r>
              <a:rPr lang="en-US" sz="6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7200" b="1" dirty="0" smtClean="0">
                <a:solidFill>
                  <a:srgbClr val="FFFF00"/>
                </a:solidFill>
              </a:rPr>
              <a:t>椒盐虾</a:t>
            </a:r>
            <a:endParaRPr lang="en-US" sz="7200" b="1" dirty="0" smtClean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椒鹽蝦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8686800" cy="5181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7200" b="1" smtClean="0">
                <a:solidFill>
                  <a:srgbClr val="FFFF00"/>
                </a:solidFill>
              </a:rPr>
              <a:t>糖醋鱼</a:t>
            </a:r>
            <a:endParaRPr lang="en-US" sz="7200" b="1" smtClean="0">
              <a:solidFill>
                <a:srgbClr val="FFFF00"/>
              </a:solidFill>
              <a:ea typeface="汉鼎简楷体" pitchFamily="49" charset="-122"/>
            </a:endParaRPr>
          </a:p>
        </p:txBody>
      </p:sp>
      <p:pic>
        <p:nvPicPr>
          <p:cNvPr id="5" name="Content Placeholder 4" descr="糖醋魚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8686800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7200" b="1" dirty="0" smtClean="0">
                <a:solidFill>
                  <a:srgbClr val="FFFF00"/>
                </a:solidFill>
              </a:rPr>
              <a:t>葱油鸡</a:t>
            </a:r>
            <a:endParaRPr lang="en-US" sz="72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葱油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47800"/>
            <a:ext cx="82296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红 酒    烩   羊  肉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7543800" cy="47244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152401"/>
            <a:ext cx="8305800" cy="1752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dirty="0" smtClean="0"/>
              <a:t>                </a:t>
            </a:r>
            <a:r>
              <a:rPr lang="zh-TW" altLang="en-US" sz="5800" b="1" dirty="0" smtClean="0">
                <a:solidFill>
                  <a:srgbClr val="FFFF00"/>
                </a:solidFill>
              </a:rPr>
              <a:t>红   酒    烩   羊   肉</a:t>
            </a:r>
            <a:endParaRPr lang="en-US" altLang="zh-TW" sz="5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5200" b="1" dirty="0" smtClean="0">
                <a:solidFill>
                  <a:srgbClr val="FFFF00"/>
                </a:solidFill>
              </a:rPr>
              <a:t>       </a:t>
            </a:r>
            <a:r>
              <a:rPr lang="en-US" sz="5200" b="1" dirty="0" err="1" smtClean="0">
                <a:solidFill>
                  <a:srgbClr val="FFFF00"/>
                </a:solidFill>
              </a:rPr>
              <a:t>hóng</a:t>
            </a:r>
            <a:r>
              <a:rPr lang="en-US" sz="5200" b="1" dirty="0" smtClean="0">
                <a:solidFill>
                  <a:srgbClr val="FFFF00"/>
                </a:solidFill>
              </a:rPr>
              <a:t>  </a:t>
            </a:r>
            <a:r>
              <a:rPr lang="en-US" sz="5200" b="1" dirty="0" err="1" smtClean="0">
                <a:solidFill>
                  <a:srgbClr val="FFFF00"/>
                </a:solidFill>
              </a:rPr>
              <a:t>jiǔ</a:t>
            </a:r>
            <a:r>
              <a:rPr lang="en-US" sz="5200" b="1" dirty="0" smtClean="0">
                <a:solidFill>
                  <a:srgbClr val="FFFF00"/>
                </a:solidFill>
              </a:rPr>
              <a:t>   </a:t>
            </a:r>
            <a:r>
              <a:rPr lang="en-US" sz="5200" b="1" dirty="0" err="1" smtClean="0">
                <a:solidFill>
                  <a:srgbClr val="FFFF00"/>
                </a:solidFill>
              </a:rPr>
              <a:t>huì</a:t>
            </a:r>
            <a:r>
              <a:rPr lang="en-US" sz="5200" b="1" dirty="0" smtClean="0">
                <a:solidFill>
                  <a:srgbClr val="FFFF00"/>
                </a:solidFill>
              </a:rPr>
              <a:t>  </a:t>
            </a:r>
            <a:r>
              <a:rPr lang="en-US" sz="5200" b="1" dirty="0" err="1" smtClean="0">
                <a:solidFill>
                  <a:srgbClr val="FFFF00"/>
                </a:solidFill>
              </a:rPr>
              <a:t>yáng</a:t>
            </a:r>
            <a:r>
              <a:rPr lang="en-US" sz="5200" b="1" dirty="0" smtClean="0">
                <a:solidFill>
                  <a:srgbClr val="FFFF00"/>
                </a:solidFill>
              </a:rPr>
              <a:t> </a:t>
            </a:r>
            <a:r>
              <a:rPr lang="en-US" sz="5200" b="1" dirty="0" err="1" smtClean="0">
                <a:solidFill>
                  <a:srgbClr val="FFFF00"/>
                </a:solidFill>
              </a:rPr>
              <a:t>ròu</a:t>
            </a:r>
            <a:endParaRPr lang="en-US" sz="5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7200" b="1" dirty="0" smtClean="0">
                <a:solidFill>
                  <a:srgbClr val="FFFF00"/>
                </a:solidFill>
              </a:rPr>
              <a:t>五香牛肉</a:t>
            </a:r>
            <a:endParaRPr lang="en-US" sz="7200" b="1" dirty="0" smtClean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五香牛肉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371600"/>
            <a:ext cx="85344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7200" b="1" dirty="0" smtClean="0">
                <a:solidFill>
                  <a:schemeClr val="bg1"/>
                </a:solidFill>
              </a:rPr>
              <a:t>猜一猜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z="4800" b="1" dirty="0" smtClean="0">
                <a:solidFill>
                  <a:srgbClr val="FFFF00"/>
                </a:solidFill>
              </a:rPr>
              <a:t>这个菜里有什么食材？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pPr lvl="0"/>
            <a:r>
              <a:rPr lang="zh-CN" altLang="en-US" sz="4800" b="1" dirty="0" smtClean="0">
                <a:solidFill>
                  <a:srgbClr val="FFFF00"/>
                </a:solidFill>
              </a:rPr>
              <a:t>这个菜里放了什么调味料？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pPr lvl="0"/>
            <a:r>
              <a:rPr lang="zh-CN" altLang="en-US" sz="4800" b="1" dirty="0" smtClean="0">
                <a:solidFill>
                  <a:srgbClr val="FFFF00"/>
                </a:solidFill>
              </a:rPr>
              <a:t>这个菜吃起来是什么味道？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pPr lvl="0"/>
            <a:r>
              <a:rPr lang="zh-CN" altLang="en-US" sz="4800" b="1" dirty="0" smtClean="0">
                <a:solidFill>
                  <a:srgbClr val="FFFF00"/>
                </a:solidFill>
              </a:rPr>
              <a:t>你觉得好吃吗？你想不想点这道菜？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38800"/>
            <a:ext cx="4114800" cy="12192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dirty="0" smtClean="0">
                <a:solidFill>
                  <a:srgbClr val="FFFF00"/>
                </a:solidFill>
              </a:rPr>
              <a:t>                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91000" y="5638800"/>
            <a:ext cx="4724400" cy="1066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油炸蝦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458200" cy="594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6600" b="1" dirty="0">
                <a:solidFill>
                  <a:srgbClr val="FFFF00"/>
                </a:solidFill>
              </a:rPr>
              <a:t>用</a:t>
            </a:r>
            <a:r>
              <a:rPr lang="en-US" sz="6600" b="1" dirty="0">
                <a:solidFill>
                  <a:srgbClr val="FFFF00"/>
                </a:solidFill>
              </a:rPr>
              <a:t>90%+(ACTFL)</a:t>
            </a:r>
            <a:r>
              <a:rPr lang="zh-CN" altLang="en-US" sz="6600" b="1" dirty="0">
                <a:solidFill>
                  <a:srgbClr val="FFFF00"/>
                </a:solidFill>
              </a:rPr>
              <a:t>中文教</a:t>
            </a:r>
            <a:r>
              <a:rPr lang="zh-CN" altLang="en-US" sz="6600" b="1" dirty="0" smtClean="0">
                <a:solidFill>
                  <a:srgbClr val="FFFF00"/>
                </a:solidFill>
              </a:rPr>
              <a:t>课</a:t>
            </a:r>
            <a:endParaRPr lang="en-US" altLang="zh-CN" sz="6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5400" b="1" dirty="0" smtClean="0">
                <a:solidFill>
                  <a:srgbClr val="FFFF00"/>
                </a:solidFill>
              </a:rPr>
              <a:t>           学</a:t>
            </a:r>
            <a:r>
              <a:rPr lang="zh-CN" altLang="en-US" sz="5400" b="1" dirty="0">
                <a:solidFill>
                  <a:srgbClr val="FFFF00"/>
                </a:solidFill>
              </a:rPr>
              <a:t>生依教学计</a:t>
            </a:r>
            <a:r>
              <a:rPr lang="zh-CN" altLang="en-US" sz="5400" b="1" dirty="0" smtClean="0">
                <a:solidFill>
                  <a:srgbClr val="FFFF00"/>
                </a:solidFill>
              </a:rPr>
              <a:t>划</a:t>
            </a:r>
            <a:r>
              <a:rPr lang="en-US" altLang="zh-CN" sz="5400" b="1" dirty="0" smtClean="0">
                <a:solidFill>
                  <a:srgbClr val="FFFF00"/>
                </a:solidFill>
              </a:rPr>
              <a:t>,</a:t>
            </a:r>
          </a:p>
          <a:p>
            <a:pPr>
              <a:buNone/>
            </a:pPr>
            <a:r>
              <a:rPr lang="zh-CN" altLang="en-US" sz="5400" b="1" dirty="0" smtClean="0">
                <a:solidFill>
                  <a:srgbClr val="FFFF00"/>
                </a:solidFill>
              </a:rPr>
              <a:t>       一</a:t>
            </a:r>
            <a:r>
              <a:rPr lang="zh-CN" altLang="en-US" sz="5400" b="1" dirty="0">
                <a:solidFill>
                  <a:srgbClr val="FFFF00"/>
                </a:solidFill>
              </a:rPr>
              <a:t>步步掌握语言能</a:t>
            </a:r>
            <a:r>
              <a:rPr lang="zh-CN" altLang="en-US" sz="5400" b="1" dirty="0" smtClean="0">
                <a:solidFill>
                  <a:srgbClr val="FFFF00"/>
                </a:solidFill>
              </a:rPr>
              <a:t>力</a:t>
            </a:r>
            <a:endParaRPr lang="en-US" altLang="zh-CN" sz="54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5400" b="1" dirty="0" smtClean="0">
                <a:solidFill>
                  <a:srgbClr val="FFFF00"/>
                </a:solidFill>
              </a:rPr>
              <a:t>                    </a:t>
            </a:r>
            <a:r>
              <a:rPr lang="zh-CN" altLang="en-US" sz="5400" b="1" dirty="0" smtClean="0">
                <a:solidFill>
                  <a:srgbClr val="FFFF00"/>
                </a:solidFill>
              </a:rPr>
              <a:t>听</a:t>
            </a:r>
            <a:r>
              <a:rPr lang="zh-CN" altLang="en-US" sz="5400" b="1" dirty="0">
                <a:solidFill>
                  <a:srgbClr val="FFFF00"/>
                </a:solidFill>
              </a:rPr>
              <a:t>说读写</a:t>
            </a:r>
            <a:endParaRPr lang="en-US" sz="54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宮保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058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椒鹽排骨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大蒜雞湯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糖醋里脊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4582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苦瓜鑲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酸          甜          苦          辣           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819400"/>
            <a:ext cx="8839200" cy="4038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说一说：</a:t>
            </a:r>
            <a:endParaRPr 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Now practice with your partner.</a:t>
            </a: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Imagine you are in a Chinese supermarket looking at these items </a:t>
            </a:r>
            <a:r>
              <a:rPr lang="en-US" b="1" dirty="0" smtClean="0">
                <a:solidFill>
                  <a:srgbClr val="FFFF00"/>
                </a:solidFill>
              </a:rPr>
              <a:t>and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thinking </a:t>
            </a:r>
            <a:r>
              <a:rPr lang="en-US" b="1" dirty="0">
                <a:solidFill>
                  <a:srgbClr val="FFFF00"/>
                </a:solidFill>
              </a:rPr>
              <a:t>of a dish you are going to cook.  The partner needs to guess </a:t>
            </a:r>
            <a:r>
              <a:rPr lang="en-US" b="1" dirty="0" smtClean="0">
                <a:solidFill>
                  <a:srgbClr val="FFFF00"/>
                </a:solidFill>
              </a:rPr>
              <a:t>what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it is </a:t>
            </a:r>
            <a:r>
              <a:rPr lang="en-US" b="1" dirty="0">
                <a:solidFill>
                  <a:srgbClr val="FFFF00"/>
                </a:solidFill>
              </a:rPr>
              <a:t>by asking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endParaRPr lang="en-US" sz="1500" b="1" dirty="0">
              <a:solidFill>
                <a:srgbClr val="FFFF00"/>
              </a:solidFill>
            </a:endParaRPr>
          </a:p>
          <a:p>
            <a:pPr lvl="0"/>
            <a:r>
              <a:rPr lang="zh-CN" altLang="en-US" b="1" dirty="0">
                <a:solidFill>
                  <a:srgbClr val="FFFF00"/>
                </a:solidFill>
              </a:rPr>
              <a:t>这道菜里有什么？</a:t>
            </a:r>
            <a:endParaRPr lang="en-US" b="1" dirty="0">
              <a:solidFill>
                <a:srgbClr val="FFFF00"/>
              </a:solidFill>
            </a:endParaRPr>
          </a:p>
          <a:p>
            <a:pPr lvl="0"/>
            <a:r>
              <a:rPr lang="zh-CN" altLang="en-US" b="1" dirty="0">
                <a:solidFill>
                  <a:srgbClr val="FFFF00"/>
                </a:solidFill>
              </a:rPr>
              <a:t>里面有什么调味料？</a:t>
            </a:r>
            <a:endParaRPr lang="en-US" b="1" dirty="0">
              <a:solidFill>
                <a:srgbClr val="FFFF00"/>
              </a:solidFill>
            </a:endParaRPr>
          </a:p>
          <a:p>
            <a:pPr lvl="0"/>
            <a:r>
              <a:rPr lang="zh-CN" altLang="en-US" b="1" dirty="0">
                <a:solidFill>
                  <a:srgbClr val="FFFF00"/>
                </a:solidFill>
              </a:rPr>
              <a:t>吃起来是什么味道？</a:t>
            </a:r>
            <a:endParaRPr lang="en-US" b="1" dirty="0">
              <a:solidFill>
                <a:srgbClr val="FFFF00"/>
              </a:solidFill>
            </a:endParaRPr>
          </a:p>
          <a:p>
            <a:pPr lvl="0"/>
            <a:r>
              <a:rPr lang="zh-CN" altLang="en-US" b="1" dirty="0">
                <a:solidFill>
                  <a:srgbClr val="FFFF00"/>
                </a:solidFill>
              </a:rPr>
              <a:t>吃的时候要不要放调味料</a:t>
            </a:r>
            <a:r>
              <a:rPr lang="zh-CN" altLang="en-US" b="1" dirty="0" smtClean="0">
                <a:solidFill>
                  <a:srgbClr val="FFFF00"/>
                </a:solidFill>
              </a:rPr>
              <a:t>？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 lvl="0"/>
            <a:endParaRPr lang="en-US" sz="17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Now make a guess. “</a:t>
            </a:r>
            <a:r>
              <a:rPr lang="zh-CN" altLang="en-US" b="1" dirty="0">
                <a:solidFill>
                  <a:srgbClr val="FFFF00"/>
                </a:solidFill>
              </a:rPr>
              <a:t>我猜 是 </a:t>
            </a:r>
            <a:r>
              <a:rPr lang="en-US" b="1" u="sng" dirty="0">
                <a:solidFill>
                  <a:srgbClr val="FFFF00"/>
                </a:solidFill>
              </a:rPr>
              <a:t>                           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zh-CN" altLang="en-US" b="1" dirty="0">
                <a:solidFill>
                  <a:srgbClr val="FFFF00"/>
                </a:solidFill>
              </a:rPr>
              <a:t>。</a:t>
            </a:r>
            <a:r>
              <a:rPr lang="en-US" b="1" dirty="0">
                <a:solidFill>
                  <a:srgbClr val="FFFF00"/>
                </a:solidFill>
              </a:rPr>
              <a:t>”</a:t>
            </a:r>
          </a:p>
          <a:p>
            <a:endParaRPr lang="en-US" dirty="0"/>
          </a:p>
        </p:txBody>
      </p:sp>
      <p:pic>
        <p:nvPicPr>
          <p:cNvPr id="7" name="Content Placeholder 6" descr="酸          甜          苦          辣           咸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6800" y="228600"/>
            <a:ext cx="7010400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KNOW: (language, culture, content)</a:t>
            </a: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几种常见的调味料（糖、盐、醋、麻油、酱油、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   </a:t>
            </a:r>
            <a:r>
              <a:rPr lang="zh-CN" altLang="en-US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en-US" altLang="zh-CN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辣椒、胡椒、葱、姜、酒、蒜）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zh-CN" altLang="en-US" b="1" dirty="0" smtClean="0">
                <a:solidFill>
                  <a:srgbClr val="FFFF00"/>
                </a:solidFill>
              </a:rPr>
              <a:t>五道菜：椒盐</a:t>
            </a:r>
            <a:r>
              <a:rPr lang="zh-TW" altLang="en-US" b="1" dirty="0" smtClean="0">
                <a:solidFill>
                  <a:srgbClr val="FFFF00"/>
                </a:solidFill>
              </a:rPr>
              <a:t>虾</a:t>
            </a:r>
            <a:r>
              <a:rPr lang="zh-CN" altLang="en-US" b="1" dirty="0" smtClean="0">
                <a:solidFill>
                  <a:srgbClr val="FFFF00"/>
                </a:solidFill>
              </a:rPr>
              <a:t>、糖醋鱼、葱油鸡、</a:t>
            </a:r>
            <a:endParaRPr lang="en-US" altLang="zh-CN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FFFF00"/>
                </a:solidFill>
              </a:rPr>
              <a:t>                      红酒烩羊肉、</a:t>
            </a:r>
            <a:r>
              <a:rPr lang="zh-TW" altLang="en-US" b="1" dirty="0" smtClean="0">
                <a:solidFill>
                  <a:srgbClr val="FFFF00"/>
                </a:solidFill>
              </a:rPr>
              <a:t>五香牛肉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sz="1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1. </a:t>
            </a:r>
            <a:r>
              <a:rPr lang="zh-CN" altLang="en-US" b="1" dirty="0" smtClean="0">
                <a:solidFill>
                  <a:srgbClr val="FFFF00"/>
                </a:solidFill>
              </a:rPr>
              <a:t>我想点一个</a:t>
            </a:r>
            <a:r>
              <a:rPr lang="en-US" b="1" u="sng" dirty="0" smtClean="0">
                <a:solidFill>
                  <a:srgbClr val="FFFF00"/>
                </a:solidFill>
              </a:rPr>
              <a:t>        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，因为吃起来 </a:t>
            </a:r>
            <a:r>
              <a:rPr lang="en-US" b="1" u="sng" dirty="0" smtClean="0">
                <a:solidFill>
                  <a:srgbClr val="FFFF00"/>
                </a:solidFill>
              </a:rPr>
              <a:t>          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，  很</a:t>
            </a:r>
            <a:r>
              <a:rPr lang="en-US" b="1" u="sng" dirty="0" smtClean="0">
                <a:solidFill>
                  <a:srgbClr val="FFFF00"/>
                </a:solidFill>
              </a:rPr>
              <a:t>              </a:t>
            </a:r>
            <a:r>
              <a:rPr lang="zh-CN" altLang="en-US" b="1" u="sng" dirty="0" smtClean="0">
                <a:solidFill>
                  <a:srgbClr val="FFFF00"/>
                </a:solidFill>
              </a:rPr>
              <a:t>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！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2. </a:t>
            </a:r>
            <a:r>
              <a:rPr lang="zh-CN" altLang="en-US" b="1" dirty="0" smtClean="0">
                <a:solidFill>
                  <a:srgbClr val="FFFF00"/>
                </a:solidFill>
              </a:rPr>
              <a:t>我不想点 </a:t>
            </a:r>
            <a:r>
              <a:rPr lang="en-US" b="1" u="sng" dirty="0" smtClean="0">
                <a:solidFill>
                  <a:srgbClr val="FFFF00"/>
                </a:solidFill>
              </a:rPr>
              <a:t>                   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zh-CN" altLang="en-US" b="1" dirty="0" smtClean="0">
                <a:solidFill>
                  <a:srgbClr val="FFFF00"/>
                </a:solidFill>
              </a:rPr>
              <a:t>，因为我不爱吃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u="sng" dirty="0" smtClean="0">
                <a:solidFill>
                  <a:srgbClr val="FFFF00"/>
                </a:solidFill>
              </a:rPr>
              <a:t>               </a:t>
            </a:r>
            <a:r>
              <a:rPr lang="zh-CN" altLang="en-US" b="1" dirty="0" smtClean="0">
                <a:solidFill>
                  <a:srgbClr val="FFFF00"/>
                </a:solidFill>
              </a:rPr>
              <a:t>的食物。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FF00"/>
                </a:solidFill>
              </a:rPr>
              <a:t>3. </a:t>
            </a:r>
            <a:r>
              <a:rPr lang="zh-CN" altLang="en-US" b="1" dirty="0" smtClean="0">
                <a:solidFill>
                  <a:srgbClr val="FFFF00"/>
                </a:solidFill>
              </a:rPr>
              <a:t>我对 </a:t>
            </a:r>
            <a:r>
              <a:rPr lang="en-US" b="1" u="sng" dirty="0" smtClean="0">
                <a:solidFill>
                  <a:srgbClr val="FFFF00"/>
                </a:solidFill>
              </a:rPr>
              <a:t>              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很感兴趣，我觉得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u="sng" dirty="0" smtClean="0">
                <a:solidFill>
                  <a:srgbClr val="FFFF00"/>
                </a:solidFill>
              </a:rPr>
              <a:t>               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zh-CN" altLang="en-US" b="1" dirty="0" smtClean="0">
                <a:solidFill>
                  <a:srgbClr val="FFFF00"/>
                </a:solidFill>
              </a:rPr>
              <a:t>。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Assessment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FF00"/>
                </a:solidFill>
              </a:rPr>
              <a:t>Interpretive </a:t>
            </a:r>
            <a:r>
              <a:rPr lang="en-US" b="1" dirty="0">
                <a:solidFill>
                  <a:srgbClr val="FFFF00"/>
                </a:solidFill>
              </a:rPr>
              <a:t>Task—You are going to watch a video clip and fill in the organizer with the information you get. 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743200"/>
          <a:ext cx="8610600" cy="3733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495800"/>
              </a:tblGrid>
              <a:tr h="746760">
                <a:tc>
                  <a:txBody>
                    <a:bodyPr/>
                    <a:lstStyle/>
                    <a:p>
                      <a:r>
                        <a:rPr lang="zh-CN" alt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这个菜叫什么？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zh-CN" alt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里面有什么食材？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zh-CN" alt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用了什么调味料？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zh-CN" alt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吃起来味道怎么样？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zh-CN" alt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你想不想点这道菜？</a:t>
                      </a:r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FFFF00"/>
                </a:solidFill>
              </a:rPr>
              <a:t>宫保鸡丁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宮保雞丁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371600"/>
            <a:ext cx="8458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rmAutofit/>
          </a:bodyPr>
          <a:lstStyle/>
          <a:p>
            <a:r>
              <a:rPr lang="zh-CN" altLang="en-US" sz="5400" b="1" dirty="0" smtClean="0"/>
              <a:t>          教</a:t>
            </a:r>
            <a:r>
              <a:rPr lang="zh-CN" altLang="en-US" sz="5400" b="1" dirty="0"/>
              <a:t>学实</a:t>
            </a:r>
            <a:r>
              <a:rPr lang="zh-CN" altLang="en-US" sz="5400" b="1" dirty="0" smtClean="0"/>
              <a:t>例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Interpersonal Task—You are reading a menu in a Chinese restaurant. Before ordering, you want to get some ideas from a waiter/waitress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en-US" sz="20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Some key structures you need to include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………</a:t>
            </a:r>
            <a:r>
              <a:rPr lang="zh-CN" altLang="en-US" b="1" dirty="0">
                <a:solidFill>
                  <a:schemeClr val="bg1"/>
                </a:solidFill>
              </a:rPr>
              <a:t>有什么</a:t>
            </a:r>
            <a:r>
              <a:rPr lang="en-US" b="1" dirty="0">
                <a:solidFill>
                  <a:schemeClr val="bg1"/>
                </a:solidFill>
              </a:rPr>
              <a:t>………</a:t>
            </a:r>
            <a:r>
              <a:rPr lang="zh-CN" altLang="en-US" b="1" dirty="0" smtClean="0">
                <a:solidFill>
                  <a:schemeClr val="bg1"/>
                </a:solidFill>
              </a:rPr>
              <a:t>？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lvl="0"/>
            <a:endParaRPr lang="en-US" sz="1200" b="1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zh-CN" altLang="en-US" b="1" dirty="0">
                <a:solidFill>
                  <a:schemeClr val="bg1"/>
                </a:solidFill>
              </a:rPr>
              <a:t>吃起来</a:t>
            </a:r>
            <a:r>
              <a:rPr lang="en-US" b="1" dirty="0" smtClean="0">
                <a:solidFill>
                  <a:schemeClr val="bg1"/>
                </a:solidFill>
              </a:rPr>
              <a:t>………………?</a:t>
            </a:r>
          </a:p>
          <a:p>
            <a:pPr lvl="0"/>
            <a:endParaRPr lang="en-US" sz="1200" b="1" dirty="0">
              <a:solidFill>
                <a:schemeClr val="bg1"/>
              </a:solidFill>
            </a:endParaRPr>
          </a:p>
          <a:p>
            <a:pPr lvl="0"/>
            <a:r>
              <a:rPr lang="zh-CN" altLang="en-US" b="1" dirty="0">
                <a:solidFill>
                  <a:schemeClr val="bg1"/>
                </a:solidFill>
              </a:rPr>
              <a:t>这个菜里面用了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zh-CN" altLang="en-US" b="1" dirty="0">
                <a:solidFill>
                  <a:schemeClr val="bg1"/>
                </a:solidFill>
              </a:rPr>
              <a:t>放了</a:t>
            </a:r>
            <a:r>
              <a:rPr lang="en-US" b="1" dirty="0" smtClean="0">
                <a:solidFill>
                  <a:schemeClr val="bg1"/>
                </a:solidFill>
              </a:rPr>
              <a:t>………….?</a:t>
            </a:r>
          </a:p>
          <a:p>
            <a:pPr lvl="0"/>
            <a:endParaRPr lang="en-US" sz="1200" b="1" dirty="0">
              <a:solidFill>
                <a:schemeClr val="bg1"/>
              </a:solidFill>
            </a:endParaRPr>
          </a:p>
          <a:p>
            <a:pPr lvl="0"/>
            <a:r>
              <a:rPr lang="zh-CN" altLang="en-US" b="1" dirty="0">
                <a:solidFill>
                  <a:schemeClr val="bg1"/>
                </a:solidFill>
              </a:rPr>
              <a:t>我想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zh-CN" altLang="en-US" b="1" dirty="0">
                <a:solidFill>
                  <a:schemeClr val="bg1"/>
                </a:solidFill>
              </a:rPr>
              <a:t>不想点</a:t>
            </a:r>
            <a:r>
              <a:rPr lang="en-US" b="1" dirty="0">
                <a:solidFill>
                  <a:schemeClr val="bg1"/>
                </a:solidFill>
              </a:rPr>
              <a:t>………</a:t>
            </a:r>
            <a:r>
              <a:rPr lang="zh-CN" altLang="en-US" b="1" dirty="0">
                <a:solidFill>
                  <a:schemeClr val="bg1"/>
                </a:solidFill>
              </a:rPr>
              <a:t>，因为</a:t>
            </a:r>
            <a:r>
              <a:rPr lang="en-US" b="1" dirty="0">
                <a:solidFill>
                  <a:schemeClr val="bg1"/>
                </a:solidFill>
              </a:rPr>
              <a:t>…………….</a:t>
            </a:r>
            <a:r>
              <a:rPr lang="zh-CN" altLang="en-US" b="1" dirty="0" smtClean="0">
                <a:solidFill>
                  <a:schemeClr val="bg1"/>
                </a:solidFill>
              </a:rPr>
              <a:t>。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lvl="0"/>
            <a:endParaRPr lang="en-US" sz="1200" b="1" dirty="0">
              <a:solidFill>
                <a:schemeClr val="bg1"/>
              </a:solidFill>
            </a:endParaRPr>
          </a:p>
          <a:p>
            <a:pPr lvl="0"/>
            <a:r>
              <a:rPr lang="zh-CN" altLang="en-US" b="1" dirty="0">
                <a:solidFill>
                  <a:schemeClr val="bg1"/>
                </a:solidFill>
              </a:rPr>
              <a:t>觉得</a:t>
            </a:r>
            <a:r>
              <a:rPr lang="en-US" b="1" dirty="0">
                <a:solidFill>
                  <a:schemeClr val="bg1"/>
                </a:solidFill>
              </a:rPr>
              <a:t>…………</a:t>
            </a:r>
            <a:r>
              <a:rPr lang="zh-CN" altLang="en-US" b="1" dirty="0">
                <a:solidFill>
                  <a:schemeClr val="bg1"/>
                </a:solidFill>
              </a:rPr>
              <a:t>，对</a:t>
            </a:r>
            <a:r>
              <a:rPr lang="en-US" b="1" dirty="0">
                <a:solidFill>
                  <a:schemeClr val="bg1"/>
                </a:solidFill>
              </a:rPr>
              <a:t>……</a:t>
            </a:r>
            <a:r>
              <a:rPr lang="zh-CN" altLang="en-US" b="1" dirty="0">
                <a:solidFill>
                  <a:schemeClr val="bg1"/>
                </a:solidFill>
              </a:rPr>
              <a:t>感兴趣</a:t>
            </a:r>
            <a:r>
              <a:rPr lang="en-US" b="1" dirty="0">
                <a:solidFill>
                  <a:schemeClr val="bg1"/>
                </a:solidFill>
              </a:rPr>
              <a:t>……………</a:t>
            </a:r>
            <a:r>
              <a:rPr lang="zh-CN" altLang="en-US" b="1" dirty="0">
                <a:solidFill>
                  <a:schemeClr val="bg1"/>
                </a:solidFill>
              </a:rPr>
              <a:t>。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FFFF00"/>
                </a:solidFill>
              </a:rPr>
              <a:t>Presentational </a:t>
            </a:r>
            <a:r>
              <a:rPr lang="en-US" sz="3600" b="1" dirty="0" smtClean="0">
                <a:solidFill>
                  <a:srgbClr val="FFFF00"/>
                </a:solidFill>
              </a:rPr>
              <a:t>Task-</a:t>
            </a:r>
          </a:p>
          <a:p>
            <a:pPr>
              <a:buNone/>
            </a:pPr>
            <a:endParaRPr lang="en-US" sz="22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600" dirty="0" smtClean="0"/>
              <a:t>    </a:t>
            </a:r>
            <a:r>
              <a:rPr lang="en-US" sz="3600" dirty="0" smtClean="0">
                <a:solidFill>
                  <a:schemeClr val="bg1"/>
                </a:solidFill>
              </a:rPr>
              <a:t>Scenario</a:t>
            </a:r>
            <a:r>
              <a:rPr lang="en-US" sz="3600" dirty="0">
                <a:solidFill>
                  <a:schemeClr val="bg1"/>
                </a:solidFill>
              </a:rPr>
              <a:t>: Chinese New Year is coming. To celebrate the Lunar New Year, your class decides to have a party. Everyone shares work and your job would be to create a menu of 5 dishes. You are to present it to your class by clearly introducing the names of the 5 dishes, the ingredients, the seasonings and/or spices used in cooking, and advertise for the super flavors you’ve chosen.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Rubric: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1"/>
          <a:ext cx="8610600" cy="4114800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86106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5    Quality target language skill, speaks with ease, no English used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472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/>
                        <a:t>4    Good language skill, speaks with somewhat ease, no English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/>
                        <a:t>3    No English used, speaks haltingly but tries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/>
                        <a:t>2    Trying to speak Mandarin, but has too much English interference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/>
                        <a:t>1    Nonsense target language or no Mandarin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请老师们一起讨</a:t>
            </a:r>
            <a:r>
              <a:rPr lang="zh-CN" altLang="en-US" b="1" dirty="0" smtClean="0">
                <a:solidFill>
                  <a:schemeClr val="bg1"/>
                </a:solidFill>
              </a:rPr>
              <a:t>论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b="1" dirty="0">
                <a:solidFill>
                  <a:srgbClr val="FFFF00"/>
                </a:solidFill>
              </a:rPr>
              <a:t>Guided practice</a:t>
            </a:r>
          </a:p>
          <a:p>
            <a:pPr lvl="0"/>
            <a:r>
              <a:rPr lang="en-US" sz="4000" b="1" dirty="0">
                <a:solidFill>
                  <a:srgbClr val="FFFF00"/>
                </a:solidFill>
              </a:rPr>
              <a:t>Scaffolding</a:t>
            </a:r>
          </a:p>
          <a:p>
            <a:pPr lvl="0"/>
            <a:r>
              <a:rPr lang="en-US" sz="4000" b="1" dirty="0">
                <a:solidFill>
                  <a:srgbClr val="FFFF00"/>
                </a:solidFill>
              </a:rPr>
              <a:t>Visual aids</a:t>
            </a:r>
          </a:p>
          <a:p>
            <a:pPr lvl="0"/>
            <a:r>
              <a:rPr lang="en-US" sz="4000" b="1" dirty="0">
                <a:solidFill>
                  <a:srgbClr val="FFFF00"/>
                </a:solidFill>
              </a:rPr>
              <a:t>Teach in context</a:t>
            </a:r>
          </a:p>
          <a:p>
            <a:pPr lvl="0"/>
            <a:r>
              <a:rPr lang="en-US" sz="4000" b="1" dirty="0">
                <a:solidFill>
                  <a:srgbClr val="FFFF00"/>
                </a:solidFill>
              </a:rPr>
              <a:t>Target language</a:t>
            </a:r>
          </a:p>
          <a:p>
            <a:pPr lvl="0"/>
            <a:r>
              <a:rPr lang="en-US" sz="4000" b="1" dirty="0">
                <a:solidFill>
                  <a:srgbClr val="FFFF00"/>
                </a:solidFill>
              </a:rPr>
              <a:t>Interaction</a:t>
            </a:r>
          </a:p>
          <a:p>
            <a:pPr lvl="0"/>
            <a:r>
              <a:rPr lang="en-US" sz="4000" b="1" dirty="0">
                <a:solidFill>
                  <a:srgbClr val="FFFF00"/>
                </a:solidFill>
              </a:rPr>
              <a:t>Pair work</a:t>
            </a:r>
          </a:p>
          <a:p>
            <a:pPr lvl="0"/>
            <a:r>
              <a:rPr lang="en-US" sz="4000" b="1" dirty="0">
                <a:solidFill>
                  <a:srgbClr val="FFFF00"/>
                </a:solidFill>
              </a:rPr>
              <a:t>Connect to real life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</a:rPr>
              <a:t>总</a:t>
            </a:r>
            <a:r>
              <a:rPr lang="zh-CN" altLang="en-US" sz="7200" b="1" dirty="0" smtClean="0">
                <a:solidFill>
                  <a:schemeClr val="bg1"/>
                </a:solidFill>
              </a:rPr>
              <a:t>结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672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sz="4400" b="1" dirty="0">
                <a:solidFill>
                  <a:srgbClr val="FFFF00"/>
                </a:solidFill>
              </a:rPr>
              <a:t>Lesson plan</a:t>
            </a:r>
          </a:p>
          <a:p>
            <a:pPr lvl="0"/>
            <a:r>
              <a:rPr lang="en-US" sz="4400" b="1" dirty="0">
                <a:solidFill>
                  <a:srgbClr val="FFFF00"/>
                </a:solidFill>
              </a:rPr>
              <a:t>Proficiency Level</a:t>
            </a:r>
          </a:p>
          <a:p>
            <a:pPr lvl="0"/>
            <a:r>
              <a:rPr lang="en-US" sz="4400" b="1" dirty="0">
                <a:solidFill>
                  <a:srgbClr val="FFFF00"/>
                </a:solidFill>
              </a:rPr>
              <a:t>Age appropriate</a:t>
            </a:r>
          </a:p>
          <a:p>
            <a:pPr lvl="0"/>
            <a:r>
              <a:rPr lang="en-US" sz="4400" b="1" dirty="0">
                <a:solidFill>
                  <a:srgbClr val="FFFF00"/>
                </a:solidFill>
              </a:rPr>
              <a:t>Can-do</a:t>
            </a:r>
          </a:p>
          <a:p>
            <a:pPr lvl="0"/>
            <a:r>
              <a:rPr lang="en-US" sz="4400" b="1" dirty="0">
                <a:solidFill>
                  <a:srgbClr val="FFFF00"/>
                </a:solidFill>
              </a:rPr>
              <a:t>Know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54102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sz="4300" b="1" dirty="0">
                <a:solidFill>
                  <a:srgbClr val="FFFF00"/>
                </a:solidFill>
              </a:rPr>
              <a:t>Class </a:t>
            </a:r>
            <a:r>
              <a:rPr lang="en-US" sz="4300" b="1" dirty="0" smtClean="0">
                <a:solidFill>
                  <a:srgbClr val="FFFF00"/>
                </a:solidFill>
              </a:rPr>
              <a:t>Activity-</a:t>
            </a:r>
          </a:p>
          <a:p>
            <a:pPr lvl="0"/>
            <a:endParaRPr lang="en-US" sz="1500" dirty="0"/>
          </a:p>
          <a:p>
            <a:pPr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         . </a:t>
            </a:r>
            <a:r>
              <a:rPr lang="en-US" sz="3500" b="1" dirty="0">
                <a:solidFill>
                  <a:srgbClr val="FFFF00"/>
                </a:solidFill>
              </a:rPr>
              <a:t>Authentic materials</a:t>
            </a:r>
            <a:endParaRPr lang="en-US" sz="35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         . </a:t>
            </a:r>
            <a:r>
              <a:rPr lang="en-US" sz="3500" b="1" dirty="0">
                <a:solidFill>
                  <a:srgbClr val="FFFF00"/>
                </a:solidFill>
              </a:rPr>
              <a:t>Teach in context (</a:t>
            </a:r>
            <a:r>
              <a:rPr lang="zh-CN" altLang="en-US" sz="3500" b="1" dirty="0">
                <a:solidFill>
                  <a:srgbClr val="FFFF00"/>
                </a:solidFill>
              </a:rPr>
              <a:t>教</a:t>
            </a:r>
            <a:r>
              <a:rPr lang="en-US" sz="3500" b="1" dirty="0">
                <a:solidFill>
                  <a:srgbClr val="FFFF00"/>
                </a:solidFill>
              </a:rPr>
              <a:t>)</a:t>
            </a:r>
            <a:endParaRPr lang="en-US" sz="35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         . </a:t>
            </a:r>
            <a:r>
              <a:rPr lang="en-US" sz="3500" b="1" dirty="0">
                <a:solidFill>
                  <a:srgbClr val="FFFF00"/>
                </a:solidFill>
              </a:rPr>
              <a:t>Application (</a:t>
            </a:r>
            <a:r>
              <a:rPr lang="zh-CN" altLang="en-US" sz="3500" b="1" dirty="0">
                <a:solidFill>
                  <a:srgbClr val="FFFF00"/>
                </a:solidFill>
              </a:rPr>
              <a:t>练</a:t>
            </a:r>
            <a:r>
              <a:rPr lang="en-US" sz="3500" b="1" dirty="0">
                <a:solidFill>
                  <a:srgbClr val="FFFF00"/>
                </a:solidFill>
              </a:rPr>
              <a:t>)</a:t>
            </a:r>
            <a:r>
              <a:rPr lang="zh-CN" altLang="en-US" sz="3500" b="1" dirty="0">
                <a:solidFill>
                  <a:srgbClr val="FFFF00"/>
                </a:solidFill>
              </a:rPr>
              <a:t>（用）</a:t>
            </a:r>
            <a:endParaRPr lang="en-US" sz="35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         . </a:t>
            </a:r>
            <a:r>
              <a:rPr lang="en-US" sz="3500" b="1" dirty="0">
                <a:solidFill>
                  <a:srgbClr val="FFFF00"/>
                </a:solidFill>
              </a:rPr>
              <a:t>Communication </a:t>
            </a:r>
            <a:r>
              <a:rPr lang="zh-CN" altLang="en-US" sz="3500" b="1" dirty="0">
                <a:solidFill>
                  <a:srgbClr val="FFFF00"/>
                </a:solidFill>
              </a:rPr>
              <a:t>（用）</a:t>
            </a:r>
            <a:endParaRPr lang="en-US" sz="35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         </a:t>
            </a:r>
            <a:r>
              <a:rPr lang="en-US" sz="3500" b="1" dirty="0">
                <a:solidFill>
                  <a:srgbClr val="FFFF00"/>
                </a:solidFill>
              </a:rPr>
              <a:t>. Meaningful (</a:t>
            </a:r>
            <a:r>
              <a:rPr lang="zh-CN" altLang="en-US" sz="3500" b="1" dirty="0">
                <a:solidFill>
                  <a:srgbClr val="FFFF00"/>
                </a:solidFill>
              </a:rPr>
              <a:t>真实语境</a:t>
            </a:r>
            <a:r>
              <a:rPr lang="en-US" sz="3500" b="1" dirty="0">
                <a:solidFill>
                  <a:srgbClr val="FFFF00"/>
                </a:solidFill>
              </a:rPr>
              <a:t>)</a:t>
            </a:r>
            <a:endParaRPr lang="en-US" sz="35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1455</Words>
  <Application>Microsoft Office PowerPoint</Application>
  <PresentationFormat>On-screen Show (4:3)</PresentationFormat>
  <Paragraphs>223</Paragraphs>
  <Slides>94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 介绍中国菜 (一) </vt:lpstr>
      <vt:lpstr>娄老师中文班</vt:lpstr>
      <vt:lpstr>Slide 3</vt:lpstr>
      <vt:lpstr>Slide 4</vt:lpstr>
      <vt:lpstr>Slide 5</vt:lpstr>
      <vt:lpstr>Slide 6</vt:lpstr>
      <vt:lpstr>思考方向:</vt:lpstr>
      <vt:lpstr>Slide 8</vt:lpstr>
      <vt:lpstr>          教学实例</vt:lpstr>
      <vt:lpstr>Slide 10</vt:lpstr>
      <vt:lpstr>酸 suān</vt:lpstr>
      <vt:lpstr>Slide 12</vt:lpstr>
      <vt:lpstr>Slide 13</vt:lpstr>
      <vt:lpstr>Slide 14</vt:lpstr>
      <vt:lpstr>Slide 15</vt:lpstr>
      <vt:lpstr>Slide 16</vt:lpstr>
      <vt:lpstr>甜 tián</vt:lpstr>
      <vt:lpstr>Slide 18</vt:lpstr>
      <vt:lpstr>Slide 19</vt:lpstr>
      <vt:lpstr>Slide 20</vt:lpstr>
      <vt:lpstr>苦 kǔ</vt:lpstr>
      <vt:lpstr>Slide 22</vt:lpstr>
      <vt:lpstr>Slide 23</vt:lpstr>
      <vt:lpstr>Slide 24</vt:lpstr>
      <vt:lpstr>Slide 25</vt:lpstr>
      <vt:lpstr>辣 là</vt:lpstr>
      <vt:lpstr>Slide 27</vt:lpstr>
      <vt:lpstr>Slide 28</vt:lpstr>
      <vt:lpstr>Slide 29</vt:lpstr>
      <vt:lpstr>咸 xián</vt:lpstr>
      <vt:lpstr>Slide 31</vt:lpstr>
      <vt:lpstr>Slide 32</vt:lpstr>
      <vt:lpstr>Slide 33</vt:lpstr>
      <vt:lpstr>Slide 34</vt:lpstr>
      <vt:lpstr> 这是什么味道？</vt:lpstr>
      <vt:lpstr>酸 suān</vt:lpstr>
      <vt:lpstr> 这是什么味道？</vt:lpstr>
      <vt:lpstr>甜 tián</vt:lpstr>
      <vt:lpstr>甜 tián</vt:lpstr>
      <vt:lpstr> 这是什么味道？</vt:lpstr>
      <vt:lpstr>苦 kǔ</vt:lpstr>
      <vt:lpstr>苦 kǔ</vt:lpstr>
      <vt:lpstr>苦 kǔ</vt:lpstr>
      <vt:lpstr> 这是什么味道？</vt:lpstr>
      <vt:lpstr>辣 là</vt:lpstr>
      <vt:lpstr>辣 là</vt:lpstr>
      <vt:lpstr> 这是什么味道？</vt:lpstr>
      <vt:lpstr>咸 xián</vt:lpstr>
      <vt:lpstr>咸 xián</vt:lpstr>
      <vt:lpstr>咸 xián</vt:lpstr>
      <vt:lpstr>Slide 51</vt:lpstr>
      <vt:lpstr>Slide 52</vt:lpstr>
      <vt:lpstr>甜酸肉</vt:lpstr>
      <vt:lpstr>咸蛋苦瓜</vt:lpstr>
      <vt:lpstr>酸辣湯</vt:lpstr>
      <vt:lpstr>酸辣鱼</vt:lpstr>
      <vt:lpstr>               北京Kǎo鸭</vt:lpstr>
      <vt:lpstr>咸酥鸡</vt:lpstr>
      <vt:lpstr>咸/盐酥鸡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椒盐虾</vt:lpstr>
      <vt:lpstr>糖醋鱼</vt:lpstr>
      <vt:lpstr>葱油鸡</vt:lpstr>
      <vt:lpstr>Slide 76</vt:lpstr>
      <vt:lpstr>五香牛肉</vt:lpstr>
      <vt:lpstr>猜一猜</vt:lpstr>
      <vt:lpstr>                 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Assessment</vt:lpstr>
      <vt:lpstr>宫保鸡丁</vt:lpstr>
      <vt:lpstr>Slide 90</vt:lpstr>
      <vt:lpstr>Slide 91</vt:lpstr>
      <vt:lpstr>Rubric: </vt:lpstr>
      <vt:lpstr>请老师们一起讨论</vt:lpstr>
      <vt:lpstr>总结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Warehouse</dc:creator>
  <cp:lastModifiedBy>TeresaL</cp:lastModifiedBy>
  <cp:revision>126</cp:revision>
  <dcterms:created xsi:type="dcterms:W3CDTF">2015-02-08T20:50:26Z</dcterms:created>
  <dcterms:modified xsi:type="dcterms:W3CDTF">2015-02-14T21:06:31Z</dcterms:modified>
</cp:coreProperties>
</file>